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4"/>
  </p:notesMasterIdLst>
  <p:handoutMasterIdLst>
    <p:handoutMasterId r:id="rId135"/>
  </p:handoutMasterIdLst>
  <p:sldIdLst>
    <p:sldId id="275" r:id="rId3"/>
    <p:sldId id="375" r:id="rId4"/>
    <p:sldId id="301" r:id="rId5"/>
    <p:sldId id="299" r:id="rId6"/>
    <p:sldId id="287" r:id="rId7"/>
    <p:sldId id="257" r:id="rId8"/>
    <p:sldId id="269" r:id="rId9"/>
    <p:sldId id="276" r:id="rId10"/>
    <p:sldId id="303" r:id="rId11"/>
    <p:sldId id="304" r:id="rId12"/>
    <p:sldId id="410" r:id="rId13"/>
    <p:sldId id="305" r:id="rId14"/>
    <p:sldId id="424" r:id="rId15"/>
    <p:sldId id="322" r:id="rId16"/>
    <p:sldId id="314" r:id="rId17"/>
    <p:sldId id="392" r:id="rId18"/>
    <p:sldId id="307" r:id="rId19"/>
    <p:sldId id="311" r:id="rId20"/>
    <p:sldId id="312" r:id="rId21"/>
    <p:sldId id="420" r:id="rId22"/>
    <p:sldId id="382" r:id="rId23"/>
    <p:sldId id="323" r:id="rId24"/>
    <p:sldId id="425" r:id="rId25"/>
    <p:sldId id="335" r:id="rId26"/>
    <p:sldId id="384" r:id="rId27"/>
    <p:sldId id="385" r:id="rId28"/>
    <p:sldId id="426" r:id="rId29"/>
    <p:sldId id="386" r:id="rId30"/>
    <p:sldId id="356" r:id="rId31"/>
    <p:sldId id="411" r:id="rId32"/>
    <p:sldId id="336" r:id="rId33"/>
    <p:sldId id="337" r:id="rId34"/>
    <p:sldId id="357" r:id="rId35"/>
    <p:sldId id="412" r:id="rId36"/>
    <p:sldId id="428" r:id="rId37"/>
    <p:sldId id="339" r:id="rId38"/>
    <p:sldId id="297" r:id="rId39"/>
    <p:sldId id="396" r:id="rId40"/>
    <p:sldId id="407" r:id="rId41"/>
    <p:sldId id="397" r:id="rId42"/>
    <p:sldId id="369" r:id="rId43"/>
    <p:sldId id="280" r:id="rId44"/>
    <p:sldId id="417" r:id="rId45"/>
    <p:sldId id="414" r:id="rId46"/>
    <p:sldId id="427" r:id="rId47"/>
    <p:sldId id="340" r:id="rId48"/>
    <p:sldId id="283" r:id="rId49"/>
    <p:sldId id="381" r:id="rId50"/>
    <p:sldId id="378" r:id="rId51"/>
    <p:sldId id="376" r:id="rId52"/>
    <p:sldId id="398" r:id="rId53"/>
    <p:sldId id="379" r:id="rId54"/>
    <p:sldId id="380" r:id="rId55"/>
    <p:sldId id="281" r:id="rId56"/>
    <p:sldId id="429" r:id="rId57"/>
    <p:sldId id="368" r:id="rId58"/>
    <p:sldId id="365" r:id="rId59"/>
    <p:sldId id="364" r:id="rId60"/>
    <p:sldId id="351" r:id="rId61"/>
    <p:sldId id="416" r:id="rId62"/>
    <p:sldId id="367" r:id="rId63"/>
    <p:sldId id="406" r:id="rId64"/>
    <p:sldId id="418" r:id="rId65"/>
    <p:sldId id="421" r:id="rId66"/>
    <p:sldId id="423" r:id="rId67"/>
    <p:sldId id="422" r:id="rId68"/>
    <p:sldId id="430" r:id="rId69"/>
    <p:sldId id="342" r:id="rId70"/>
    <p:sldId id="285" r:id="rId71"/>
    <p:sldId id="267" r:id="rId72"/>
    <p:sldId id="268" r:id="rId73"/>
    <p:sldId id="341" r:id="rId74"/>
    <p:sldId id="431" r:id="rId75"/>
    <p:sldId id="308" r:id="rId76"/>
    <p:sldId id="310" r:id="rId77"/>
    <p:sldId id="313" r:id="rId78"/>
    <p:sldId id="346" r:id="rId79"/>
    <p:sldId id="315" r:id="rId80"/>
    <p:sldId id="408" r:id="rId81"/>
    <p:sldId id="319" r:id="rId82"/>
    <p:sldId id="409" r:id="rId83"/>
    <p:sldId id="320" r:id="rId84"/>
    <p:sldId id="432" r:id="rId85"/>
    <p:sldId id="321" r:id="rId86"/>
    <p:sldId id="318" r:id="rId87"/>
    <p:sldId id="433" r:id="rId88"/>
    <p:sldId id="348" r:id="rId89"/>
    <p:sldId id="262" r:id="rId90"/>
    <p:sldId id="263" r:id="rId91"/>
    <p:sldId id="284" r:id="rId92"/>
    <p:sldId id="286" r:id="rId93"/>
    <p:sldId id="328" r:id="rId94"/>
    <p:sldId id="329" r:id="rId95"/>
    <p:sldId id="330" r:id="rId96"/>
    <p:sldId id="327" r:id="rId97"/>
    <p:sldId id="331" r:id="rId98"/>
    <p:sldId id="332" r:id="rId99"/>
    <p:sldId id="413" r:id="rId100"/>
    <p:sldId id="391" r:id="rId101"/>
    <p:sldId id="434" r:id="rId102"/>
    <p:sldId id="415" r:id="rId103"/>
    <p:sldId id="371" r:id="rId104"/>
    <p:sldId id="443" r:id="rId105"/>
    <p:sldId id="444" r:id="rId106"/>
    <p:sldId id="445" r:id="rId107"/>
    <p:sldId id="446" r:id="rId108"/>
    <p:sldId id="447" r:id="rId109"/>
    <p:sldId id="448" r:id="rId110"/>
    <p:sldId id="449" r:id="rId111"/>
    <p:sldId id="450" r:id="rId112"/>
    <p:sldId id="451" r:id="rId113"/>
    <p:sldId id="452" r:id="rId114"/>
    <p:sldId id="453" r:id="rId115"/>
    <p:sldId id="454" r:id="rId116"/>
    <p:sldId id="455" r:id="rId117"/>
    <p:sldId id="456" r:id="rId118"/>
    <p:sldId id="457" r:id="rId119"/>
    <p:sldId id="458" r:id="rId120"/>
    <p:sldId id="459" r:id="rId121"/>
    <p:sldId id="460" r:id="rId122"/>
    <p:sldId id="461" r:id="rId123"/>
    <p:sldId id="462" r:id="rId124"/>
    <p:sldId id="463" r:id="rId125"/>
    <p:sldId id="464" r:id="rId126"/>
    <p:sldId id="400" r:id="rId127"/>
    <p:sldId id="465" r:id="rId128"/>
    <p:sldId id="373" r:id="rId129"/>
    <p:sldId id="403" r:id="rId130"/>
    <p:sldId id="467" r:id="rId131"/>
    <p:sldId id="466" r:id="rId132"/>
    <p:sldId id="390" r:id="rId1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120" d="100"/>
          <a:sy n="120" d="100"/>
        </p:scale>
        <p:origin x="-120" y="-72"/>
      </p:cViewPr>
      <p:guideLst>
        <p:guide orient="horz" pos="2160"/>
        <p:guide pos="3840"/>
      </p:guideLst>
    </p:cSldViewPr>
  </p:slideViewPr>
  <p:notesTextViewPr>
    <p:cViewPr>
      <p:scale>
        <a:sx n="1" d="1"/>
        <a:sy n="1" d="1"/>
      </p:scale>
      <p:origin x="0" y="0"/>
    </p:cViewPr>
  </p:notesTextViewPr>
  <p:sorterViewPr>
    <p:cViewPr>
      <p:scale>
        <a:sx n="55" d="100"/>
        <a:sy n="55" d="100"/>
      </p:scale>
      <p:origin x="0" y="-118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46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4657"/>
          </a:xfrm>
          <a:prstGeom prst="rect">
            <a:avLst/>
          </a:prstGeom>
        </p:spPr>
        <p:txBody>
          <a:bodyPr vert="horz" lIns="91440" tIns="45720" rIns="91440" bIns="45720" rtlCol="0"/>
          <a:lstStyle>
            <a:lvl1pPr algn="r">
              <a:defRPr sz="1200"/>
            </a:lvl1pPr>
          </a:lstStyle>
          <a:p>
            <a:fld id="{A147FD25-553F-433E-875F-0630786DFAAF}" type="datetimeFigureOut">
              <a:rPr lang="en-US" smtClean="0"/>
              <a:t>1/14/2020</a:t>
            </a:fld>
            <a:endParaRPr lang="en-US"/>
          </a:p>
        </p:txBody>
      </p:sp>
      <p:sp>
        <p:nvSpPr>
          <p:cNvPr id="4" name="Footer Placeholder 3"/>
          <p:cNvSpPr>
            <a:spLocks noGrp="1"/>
          </p:cNvSpPr>
          <p:nvPr>
            <p:ph type="ftr" sz="quarter" idx="2"/>
          </p:nvPr>
        </p:nvSpPr>
        <p:spPr>
          <a:xfrm>
            <a:off x="0" y="8830113"/>
            <a:ext cx="3038155" cy="4646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30113"/>
            <a:ext cx="3038155" cy="464657"/>
          </a:xfrm>
          <a:prstGeom prst="rect">
            <a:avLst/>
          </a:prstGeom>
        </p:spPr>
        <p:txBody>
          <a:bodyPr vert="horz" lIns="91440" tIns="45720" rIns="91440" bIns="45720" rtlCol="0" anchor="b"/>
          <a:lstStyle>
            <a:lvl1pPr algn="r">
              <a:defRPr sz="1200"/>
            </a:lvl1pPr>
          </a:lstStyle>
          <a:p>
            <a:fld id="{F060F3E4-F295-4AFE-B7CA-D2C312932A74}" type="slidenum">
              <a:rPr lang="en-US" smtClean="0"/>
              <a:t>‹#›</a:t>
            </a:fld>
            <a:endParaRPr lang="en-US"/>
          </a:p>
        </p:txBody>
      </p:sp>
    </p:spTree>
    <p:extLst>
      <p:ext uri="{BB962C8B-B14F-4D97-AF65-F5344CB8AC3E}">
        <p14:creationId xmlns:p14="http://schemas.microsoft.com/office/powerpoint/2010/main" val="151569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40" y="2"/>
            <a:ext cx="3037840" cy="466435"/>
          </a:xfrm>
          <a:prstGeom prst="rect">
            <a:avLst/>
          </a:prstGeom>
        </p:spPr>
        <p:txBody>
          <a:bodyPr vert="horz" lIns="92930" tIns="46465" rIns="92930" bIns="46465" rtlCol="0"/>
          <a:lstStyle>
            <a:lvl1pPr algn="r">
              <a:defRPr sz="1200"/>
            </a:lvl1pPr>
          </a:lstStyle>
          <a:p>
            <a:fld id="{5026818E-E112-4CF4-A630-3CAF35D5EAC4}" type="datetimeFigureOut">
              <a:rPr lang="en-US" smtClean="0"/>
              <a:t>1/14/2020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2930" tIns="46465" rIns="92930" bIns="46465" rtlCol="0" anchor="b"/>
          <a:lstStyle>
            <a:lvl1pPr algn="r">
              <a:defRPr sz="1200"/>
            </a:lvl1pPr>
          </a:lstStyle>
          <a:p>
            <a:fld id="{63F78DD7-783C-4E4B-913C-3E3AAC399065}" type="slidenum">
              <a:rPr lang="en-US" smtClean="0"/>
              <a:t>‹#›</a:t>
            </a:fld>
            <a:endParaRPr lang="en-US"/>
          </a:p>
        </p:txBody>
      </p:sp>
    </p:spTree>
    <p:extLst>
      <p:ext uri="{BB962C8B-B14F-4D97-AF65-F5344CB8AC3E}">
        <p14:creationId xmlns:p14="http://schemas.microsoft.com/office/powerpoint/2010/main" val="197008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1</a:t>
            </a:fld>
            <a:endParaRPr lang="en-US">
              <a:solidFill>
                <a:prstClr val="black"/>
              </a:solidFill>
              <a:latin typeface="Calibri"/>
            </a:endParaRPr>
          </a:p>
        </p:txBody>
      </p:sp>
    </p:spTree>
    <p:extLst>
      <p:ext uri="{BB962C8B-B14F-4D97-AF65-F5344CB8AC3E}">
        <p14:creationId xmlns:p14="http://schemas.microsoft.com/office/powerpoint/2010/main" val="274683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10</a:t>
            </a:fld>
            <a:endParaRPr lang="en-US"/>
          </a:p>
        </p:txBody>
      </p:sp>
    </p:spTree>
    <p:extLst>
      <p:ext uri="{BB962C8B-B14F-4D97-AF65-F5344CB8AC3E}">
        <p14:creationId xmlns:p14="http://schemas.microsoft.com/office/powerpoint/2010/main" val="218955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11</a:t>
            </a:fld>
            <a:endParaRPr lang="en-US"/>
          </a:p>
        </p:txBody>
      </p:sp>
    </p:spTree>
    <p:extLst>
      <p:ext uri="{BB962C8B-B14F-4D97-AF65-F5344CB8AC3E}">
        <p14:creationId xmlns:p14="http://schemas.microsoft.com/office/powerpoint/2010/main" val="3255588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12</a:t>
            </a:fld>
            <a:endParaRPr lang="en-US"/>
          </a:p>
        </p:txBody>
      </p:sp>
    </p:spTree>
    <p:extLst>
      <p:ext uri="{BB962C8B-B14F-4D97-AF65-F5344CB8AC3E}">
        <p14:creationId xmlns:p14="http://schemas.microsoft.com/office/powerpoint/2010/main" val="218955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14</a:t>
            </a:fld>
            <a:endParaRPr lang="en-US"/>
          </a:p>
        </p:txBody>
      </p:sp>
    </p:spTree>
    <p:extLst>
      <p:ext uri="{BB962C8B-B14F-4D97-AF65-F5344CB8AC3E}">
        <p14:creationId xmlns:p14="http://schemas.microsoft.com/office/powerpoint/2010/main" val="28489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15</a:t>
            </a:fld>
            <a:endParaRPr lang="en-US"/>
          </a:p>
        </p:txBody>
      </p:sp>
    </p:spTree>
    <p:extLst>
      <p:ext uri="{BB962C8B-B14F-4D97-AF65-F5344CB8AC3E}">
        <p14:creationId xmlns:p14="http://schemas.microsoft.com/office/powerpoint/2010/main" val="368426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16</a:t>
            </a:fld>
            <a:endParaRPr lang="en-US"/>
          </a:p>
        </p:txBody>
      </p:sp>
    </p:spTree>
    <p:extLst>
      <p:ext uri="{BB962C8B-B14F-4D97-AF65-F5344CB8AC3E}">
        <p14:creationId xmlns:p14="http://schemas.microsoft.com/office/powerpoint/2010/main" val="154624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17</a:t>
            </a:fld>
            <a:endParaRPr lang="en-US"/>
          </a:p>
        </p:txBody>
      </p:sp>
    </p:spTree>
    <p:extLst>
      <p:ext uri="{BB962C8B-B14F-4D97-AF65-F5344CB8AC3E}">
        <p14:creationId xmlns:p14="http://schemas.microsoft.com/office/powerpoint/2010/main" val="160625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18</a:t>
            </a:fld>
            <a:endParaRPr lang="en-US"/>
          </a:p>
        </p:txBody>
      </p:sp>
    </p:spTree>
    <p:extLst>
      <p:ext uri="{BB962C8B-B14F-4D97-AF65-F5344CB8AC3E}">
        <p14:creationId xmlns:p14="http://schemas.microsoft.com/office/powerpoint/2010/main" val="323902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19</a:t>
            </a:fld>
            <a:endParaRPr lang="en-US"/>
          </a:p>
        </p:txBody>
      </p:sp>
    </p:spTree>
    <p:extLst>
      <p:ext uri="{BB962C8B-B14F-4D97-AF65-F5344CB8AC3E}">
        <p14:creationId xmlns:p14="http://schemas.microsoft.com/office/powerpoint/2010/main" val="30487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20</a:t>
            </a:fld>
            <a:endParaRPr lang="en-US"/>
          </a:p>
        </p:txBody>
      </p:sp>
    </p:spTree>
    <p:extLst>
      <p:ext uri="{BB962C8B-B14F-4D97-AF65-F5344CB8AC3E}">
        <p14:creationId xmlns:p14="http://schemas.microsoft.com/office/powerpoint/2010/main" val="402772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a:t>
            </a:fld>
            <a:endParaRPr lang="en-US"/>
          </a:p>
        </p:txBody>
      </p:sp>
    </p:spTree>
    <p:extLst>
      <p:ext uri="{BB962C8B-B14F-4D97-AF65-F5344CB8AC3E}">
        <p14:creationId xmlns:p14="http://schemas.microsoft.com/office/powerpoint/2010/main" val="2457585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21</a:t>
            </a:fld>
            <a:endParaRPr lang="en-US"/>
          </a:p>
        </p:txBody>
      </p:sp>
    </p:spTree>
    <p:extLst>
      <p:ext uri="{BB962C8B-B14F-4D97-AF65-F5344CB8AC3E}">
        <p14:creationId xmlns:p14="http://schemas.microsoft.com/office/powerpoint/2010/main" val="291102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22</a:t>
            </a:fld>
            <a:endParaRPr lang="en-US"/>
          </a:p>
        </p:txBody>
      </p:sp>
    </p:spTree>
    <p:extLst>
      <p:ext uri="{BB962C8B-B14F-4D97-AF65-F5344CB8AC3E}">
        <p14:creationId xmlns:p14="http://schemas.microsoft.com/office/powerpoint/2010/main" val="97235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24</a:t>
            </a:fld>
            <a:endParaRPr lang="en-US"/>
          </a:p>
        </p:txBody>
      </p:sp>
    </p:spTree>
    <p:extLst>
      <p:ext uri="{BB962C8B-B14F-4D97-AF65-F5344CB8AC3E}">
        <p14:creationId xmlns:p14="http://schemas.microsoft.com/office/powerpoint/2010/main" val="2730494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25</a:t>
            </a:fld>
            <a:endParaRPr lang="en-US"/>
          </a:p>
        </p:txBody>
      </p:sp>
    </p:spTree>
    <p:extLst>
      <p:ext uri="{BB962C8B-B14F-4D97-AF65-F5344CB8AC3E}">
        <p14:creationId xmlns:p14="http://schemas.microsoft.com/office/powerpoint/2010/main" val="2730494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26</a:t>
            </a:fld>
            <a:endParaRPr lang="en-US"/>
          </a:p>
        </p:txBody>
      </p:sp>
    </p:spTree>
    <p:extLst>
      <p:ext uri="{BB962C8B-B14F-4D97-AF65-F5344CB8AC3E}">
        <p14:creationId xmlns:p14="http://schemas.microsoft.com/office/powerpoint/2010/main" val="769802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28</a:t>
            </a:fld>
            <a:endParaRPr lang="en-US"/>
          </a:p>
        </p:txBody>
      </p:sp>
    </p:spTree>
    <p:extLst>
      <p:ext uri="{BB962C8B-B14F-4D97-AF65-F5344CB8AC3E}">
        <p14:creationId xmlns:p14="http://schemas.microsoft.com/office/powerpoint/2010/main" val="3479971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29</a:t>
            </a:fld>
            <a:endParaRPr lang="en-US"/>
          </a:p>
        </p:txBody>
      </p:sp>
    </p:spTree>
    <p:extLst>
      <p:ext uri="{BB962C8B-B14F-4D97-AF65-F5344CB8AC3E}">
        <p14:creationId xmlns:p14="http://schemas.microsoft.com/office/powerpoint/2010/main" val="3585289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30</a:t>
            </a:fld>
            <a:endParaRPr lang="en-US"/>
          </a:p>
        </p:txBody>
      </p:sp>
    </p:spTree>
    <p:extLst>
      <p:ext uri="{BB962C8B-B14F-4D97-AF65-F5344CB8AC3E}">
        <p14:creationId xmlns:p14="http://schemas.microsoft.com/office/powerpoint/2010/main" val="1011339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31</a:t>
            </a:fld>
            <a:endParaRPr lang="en-US"/>
          </a:p>
        </p:txBody>
      </p:sp>
    </p:spTree>
    <p:extLst>
      <p:ext uri="{BB962C8B-B14F-4D97-AF65-F5344CB8AC3E}">
        <p14:creationId xmlns:p14="http://schemas.microsoft.com/office/powerpoint/2010/main" val="1588027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32</a:t>
            </a:fld>
            <a:endParaRPr lang="en-US"/>
          </a:p>
        </p:txBody>
      </p:sp>
    </p:spTree>
    <p:extLst>
      <p:ext uri="{BB962C8B-B14F-4D97-AF65-F5344CB8AC3E}">
        <p14:creationId xmlns:p14="http://schemas.microsoft.com/office/powerpoint/2010/main" val="195439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3</a:t>
            </a:fld>
            <a:endParaRPr lang="en-US">
              <a:solidFill>
                <a:prstClr val="black"/>
              </a:solidFill>
              <a:latin typeface="Calibri"/>
            </a:endParaRPr>
          </a:p>
        </p:txBody>
      </p:sp>
    </p:spTree>
    <p:extLst>
      <p:ext uri="{BB962C8B-B14F-4D97-AF65-F5344CB8AC3E}">
        <p14:creationId xmlns:p14="http://schemas.microsoft.com/office/powerpoint/2010/main" val="2472125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33</a:t>
            </a:fld>
            <a:endParaRPr lang="en-US"/>
          </a:p>
        </p:txBody>
      </p:sp>
    </p:spTree>
    <p:extLst>
      <p:ext uri="{BB962C8B-B14F-4D97-AF65-F5344CB8AC3E}">
        <p14:creationId xmlns:p14="http://schemas.microsoft.com/office/powerpoint/2010/main" val="3617372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34</a:t>
            </a:fld>
            <a:endParaRPr lang="en-US"/>
          </a:p>
        </p:txBody>
      </p:sp>
    </p:spTree>
    <p:extLst>
      <p:ext uri="{BB962C8B-B14F-4D97-AF65-F5344CB8AC3E}">
        <p14:creationId xmlns:p14="http://schemas.microsoft.com/office/powerpoint/2010/main" val="3768495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36</a:t>
            </a:fld>
            <a:endParaRPr lang="en-US"/>
          </a:p>
        </p:txBody>
      </p:sp>
    </p:spTree>
    <p:extLst>
      <p:ext uri="{BB962C8B-B14F-4D97-AF65-F5344CB8AC3E}">
        <p14:creationId xmlns:p14="http://schemas.microsoft.com/office/powerpoint/2010/main" val="2126579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74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714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814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471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76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4</a:t>
            </a:fld>
            <a:endParaRPr lang="en-US"/>
          </a:p>
        </p:txBody>
      </p:sp>
    </p:spTree>
    <p:extLst>
      <p:ext uri="{BB962C8B-B14F-4D97-AF65-F5344CB8AC3E}">
        <p14:creationId xmlns:p14="http://schemas.microsoft.com/office/powerpoint/2010/main" val="218828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E2B4439D-EA76-4AD3-9C72-E6B77AE425E3}" type="slidenum">
              <a:rPr lang="en-US">
                <a:solidFill>
                  <a:prstClr val="black"/>
                </a:solidFill>
                <a:latin typeface="Calibri"/>
              </a:rPr>
              <a:pPr defTabSz="929305"/>
              <a:t>44</a:t>
            </a:fld>
            <a:endParaRPr lang="en-US">
              <a:solidFill>
                <a:prstClr val="black"/>
              </a:solidFill>
              <a:latin typeface="Calibri"/>
            </a:endParaRPr>
          </a:p>
        </p:txBody>
      </p:sp>
    </p:spTree>
    <p:extLst>
      <p:ext uri="{BB962C8B-B14F-4D97-AF65-F5344CB8AC3E}">
        <p14:creationId xmlns:p14="http://schemas.microsoft.com/office/powerpoint/2010/main" val="2391936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46</a:t>
            </a:fld>
            <a:endParaRPr lang="en-US"/>
          </a:p>
        </p:txBody>
      </p:sp>
    </p:spTree>
    <p:extLst>
      <p:ext uri="{BB962C8B-B14F-4D97-AF65-F5344CB8AC3E}">
        <p14:creationId xmlns:p14="http://schemas.microsoft.com/office/powerpoint/2010/main" val="3576856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47</a:t>
            </a:fld>
            <a:endParaRPr lang="en-US">
              <a:solidFill>
                <a:prstClr val="black"/>
              </a:solidFill>
              <a:latin typeface="Calibri"/>
            </a:endParaRPr>
          </a:p>
        </p:txBody>
      </p:sp>
    </p:spTree>
    <p:extLst>
      <p:ext uri="{BB962C8B-B14F-4D97-AF65-F5344CB8AC3E}">
        <p14:creationId xmlns:p14="http://schemas.microsoft.com/office/powerpoint/2010/main" val="1559876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49</a:t>
            </a:fld>
            <a:endParaRPr lang="en-US">
              <a:solidFill>
                <a:prstClr val="black"/>
              </a:solidFill>
              <a:latin typeface="Calibri"/>
            </a:endParaRPr>
          </a:p>
        </p:txBody>
      </p:sp>
    </p:spTree>
    <p:extLst>
      <p:ext uri="{BB962C8B-B14F-4D97-AF65-F5344CB8AC3E}">
        <p14:creationId xmlns:p14="http://schemas.microsoft.com/office/powerpoint/2010/main" val="291436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50</a:t>
            </a:fld>
            <a:endParaRPr lang="en-US"/>
          </a:p>
        </p:txBody>
      </p:sp>
    </p:spTree>
    <p:extLst>
      <p:ext uri="{BB962C8B-B14F-4D97-AF65-F5344CB8AC3E}">
        <p14:creationId xmlns:p14="http://schemas.microsoft.com/office/powerpoint/2010/main" val="2903023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51</a:t>
            </a:fld>
            <a:endParaRPr lang="en-US"/>
          </a:p>
        </p:txBody>
      </p:sp>
    </p:spTree>
    <p:extLst>
      <p:ext uri="{BB962C8B-B14F-4D97-AF65-F5344CB8AC3E}">
        <p14:creationId xmlns:p14="http://schemas.microsoft.com/office/powerpoint/2010/main" val="664569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160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261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54</a:t>
            </a:fld>
            <a:endParaRPr lang="en-US">
              <a:solidFill>
                <a:prstClr val="black"/>
              </a:solidFill>
              <a:latin typeface="Calibri"/>
            </a:endParaRPr>
          </a:p>
        </p:txBody>
      </p:sp>
    </p:spTree>
    <p:extLst>
      <p:ext uri="{BB962C8B-B14F-4D97-AF65-F5344CB8AC3E}">
        <p14:creationId xmlns:p14="http://schemas.microsoft.com/office/powerpoint/2010/main" val="49323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E2B4439D-EA76-4AD3-9C72-E6B77AE425E3}" type="slidenum">
              <a:rPr lang="en-US">
                <a:solidFill>
                  <a:prstClr val="black"/>
                </a:solidFill>
                <a:latin typeface="Calibri"/>
              </a:rPr>
              <a:pPr defTabSz="929305"/>
              <a:t>5</a:t>
            </a:fld>
            <a:endParaRPr lang="en-US">
              <a:solidFill>
                <a:prstClr val="black"/>
              </a:solidFill>
              <a:latin typeface="Calibri"/>
            </a:endParaRPr>
          </a:p>
        </p:txBody>
      </p:sp>
    </p:spTree>
    <p:extLst>
      <p:ext uri="{BB962C8B-B14F-4D97-AF65-F5344CB8AC3E}">
        <p14:creationId xmlns:p14="http://schemas.microsoft.com/office/powerpoint/2010/main" val="20058998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56</a:t>
            </a:fld>
            <a:endParaRPr lang="en-US"/>
          </a:p>
        </p:txBody>
      </p:sp>
    </p:spTree>
    <p:extLst>
      <p:ext uri="{BB962C8B-B14F-4D97-AF65-F5344CB8AC3E}">
        <p14:creationId xmlns:p14="http://schemas.microsoft.com/office/powerpoint/2010/main" val="2154818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57</a:t>
            </a:fld>
            <a:endParaRPr lang="en-US"/>
          </a:p>
        </p:txBody>
      </p:sp>
    </p:spTree>
    <p:extLst>
      <p:ext uri="{BB962C8B-B14F-4D97-AF65-F5344CB8AC3E}">
        <p14:creationId xmlns:p14="http://schemas.microsoft.com/office/powerpoint/2010/main" val="3149462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58</a:t>
            </a:fld>
            <a:endParaRPr lang="en-US">
              <a:solidFill>
                <a:prstClr val="black"/>
              </a:solidFill>
              <a:latin typeface="Calibri"/>
            </a:endParaRPr>
          </a:p>
        </p:txBody>
      </p:sp>
    </p:spTree>
    <p:extLst>
      <p:ext uri="{BB962C8B-B14F-4D97-AF65-F5344CB8AC3E}">
        <p14:creationId xmlns:p14="http://schemas.microsoft.com/office/powerpoint/2010/main" val="1506900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59</a:t>
            </a:fld>
            <a:endParaRPr lang="en-US"/>
          </a:p>
        </p:txBody>
      </p:sp>
    </p:spTree>
    <p:extLst>
      <p:ext uri="{BB962C8B-B14F-4D97-AF65-F5344CB8AC3E}">
        <p14:creationId xmlns:p14="http://schemas.microsoft.com/office/powerpoint/2010/main" val="3537642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60</a:t>
            </a:fld>
            <a:endParaRPr lang="en-US"/>
          </a:p>
        </p:txBody>
      </p:sp>
    </p:spTree>
    <p:extLst>
      <p:ext uri="{BB962C8B-B14F-4D97-AF65-F5344CB8AC3E}">
        <p14:creationId xmlns:p14="http://schemas.microsoft.com/office/powerpoint/2010/main" val="2664755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61</a:t>
            </a:fld>
            <a:endParaRPr lang="en-US">
              <a:solidFill>
                <a:prstClr val="black"/>
              </a:solidFill>
              <a:latin typeface="Calibri"/>
            </a:endParaRPr>
          </a:p>
        </p:txBody>
      </p:sp>
    </p:spTree>
    <p:extLst>
      <p:ext uri="{BB962C8B-B14F-4D97-AF65-F5344CB8AC3E}">
        <p14:creationId xmlns:p14="http://schemas.microsoft.com/office/powerpoint/2010/main" val="3091910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6534F-0A19-4A9F-A4DD-3208CC312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2717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63</a:t>
            </a:fld>
            <a:endParaRPr lang="en-US">
              <a:solidFill>
                <a:prstClr val="black"/>
              </a:solidFill>
              <a:latin typeface="Calibri"/>
            </a:endParaRPr>
          </a:p>
        </p:txBody>
      </p:sp>
    </p:spTree>
    <p:extLst>
      <p:ext uri="{BB962C8B-B14F-4D97-AF65-F5344CB8AC3E}">
        <p14:creationId xmlns:p14="http://schemas.microsoft.com/office/powerpoint/2010/main" val="556890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68</a:t>
            </a:fld>
            <a:endParaRPr lang="en-US"/>
          </a:p>
        </p:txBody>
      </p:sp>
    </p:spTree>
    <p:extLst>
      <p:ext uri="{BB962C8B-B14F-4D97-AF65-F5344CB8AC3E}">
        <p14:creationId xmlns:p14="http://schemas.microsoft.com/office/powerpoint/2010/main" val="2868303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69</a:t>
            </a:fld>
            <a:endParaRPr lang="en-US"/>
          </a:p>
        </p:txBody>
      </p:sp>
    </p:spTree>
    <p:extLst>
      <p:ext uri="{BB962C8B-B14F-4D97-AF65-F5344CB8AC3E}">
        <p14:creationId xmlns:p14="http://schemas.microsoft.com/office/powerpoint/2010/main" val="267953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defRPr/>
            </a:pPr>
            <a:fld id="{4D732BD5-9A78-4A06-9461-6A1FD440A1D4}" type="slidenum">
              <a:rPr lang="en-US">
                <a:solidFill>
                  <a:prstClr val="black"/>
                </a:solidFill>
                <a:latin typeface="Calibri"/>
              </a:rPr>
              <a:pPr defTabSz="929305">
                <a:defRPr/>
              </a:pPr>
              <a:t>6</a:t>
            </a:fld>
            <a:endParaRPr lang="en-US">
              <a:solidFill>
                <a:prstClr val="black"/>
              </a:solidFill>
              <a:latin typeface="Calibri"/>
            </a:endParaRPr>
          </a:p>
        </p:txBody>
      </p:sp>
    </p:spTree>
    <p:extLst>
      <p:ext uri="{BB962C8B-B14F-4D97-AF65-F5344CB8AC3E}">
        <p14:creationId xmlns:p14="http://schemas.microsoft.com/office/powerpoint/2010/main" val="2551008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70</a:t>
            </a:fld>
            <a:endParaRPr lang="en-US">
              <a:solidFill>
                <a:prstClr val="black"/>
              </a:solidFill>
              <a:latin typeface="Calibri"/>
            </a:endParaRPr>
          </a:p>
        </p:txBody>
      </p:sp>
    </p:spTree>
    <p:extLst>
      <p:ext uri="{BB962C8B-B14F-4D97-AF65-F5344CB8AC3E}">
        <p14:creationId xmlns:p14="http://schemas.microsoft.com/office/powerpoint/2010/main" val="38829888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71</a:t>
            </a:fld>
            <a:endParaRPr lang="en-US">
              <a:solidFill>
                <a:prstClr val="black"/>
              </a:solidFill>
              <a:latin typeface="Calibri"/>
            </a:endParaRPr>
          </a:p>
        </p:txBody>
      </p:sp>
    </p:spTree>
    <p:extLst>
      <p:ext uri="{BB962C8B-B14F-4D97-AF65-F5344CB8AC3E}">
        <p14:creationId xmlns:p14="http://schemas.microsoft.com/office/powerpoint/2010/main" val="1156781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72</a:t>
            </a:fld>
            <a:endParaRPr lang="en-US"/>
          </a:p>
        </p:txBody>
      </p:sp>
    </p:spTree>
    <p:extLst>
      <p:ext uri="{BB962C8B-B14F-4D97-AF65-F5344CB8AC3E}">
        <p14:creationId xmlns:p14="http://schemas.microsoft.com/office/powerpoint/2010/main" val="3265562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73</a:t>
            </a:fld>
            <a:endParaRPr lang="en-US"/>
          </a:p>
        </p:txBody>
      </p:sp>
    </p:spTree>
    <p:extLst>
      <p:ext uri="{BB962C8B-B14F-4D97-AF65-F5344CB8AC3E}">
        <p14:creationId xmlns:p14="http://schemas.microsoft.com/office/powerpoint/2010/main" val="2693442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74</a:t>
            </a:fld>
            <a:endParaRPr lang="en-US"/>
          </a:p>
        </p:txBody>
      </p:sp>
    </p:spTree>
    <p:extLst>
      <p:ext uri="{BB962C8B-B14F-4D97-AF65-F5344CB8AC3E}">
        <p14:creationId xmlns:p14="http://schemas.microsoft.com/office/powerpoint/2010/main" val="16062527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75</a:t>
            </a:fld>
            <a:endParaRPr lang="en-US"/>
          </a:p>
        </p:txBody>
      </p:sp>
    </p:spTree>
    <p:extLst>
      <p:ext uri="{BB962C8B-B14F-4D97-AF65-F5344CB8AC3E}">
        <p14:creationId xmlns:p14="http://schemas.microsoft.com/office/powerpoint/2010/main" val="1606252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76</a:t>
            </a:fld>
            <a:endParaRPr lang="en-US"/>
          </a:p>
        </p:txBody>
      </p:sp>
    </p:spTree>
    <p:extLst>
      <p:ext uri="{BB962C8B-B14F-4D97-AF65-F5344CB8AC3E}">
        <p14:creationId xmlns:p14="http://schemas.microsoft.com/office/powerpoint/2010/main" val="2847838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77</a:t>
            </a:fld>
            <a:endParaRPr lang="en-US"/>
          </a:p>
        </p:txBody>
      </p:sp>
    </p:spTree>
    <p:extLst>
      <p:ext uri="{BB962C8B-B14F-4D97-AF65-F5344CB8AC3E}">
        <p14:creationId xmlns:p14="http://schemas.microsoft.com/office/powerpoint/2010/main" val="12154033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78</a:t>
            </a:fld>
            <a:endParaRPr lang="en-US"/>
          </a:p>
        </p:txBody>
      </p:sp>
    </p:spTree>
    <p:extLst>
      <p:ext uri="{BB962C8B-B14F-4D97-AF65-F5344CB8AC3E}">
        <p14:creationId xmlns:p14="http://schemas.microsoft.com/office/powerpoint/2010/main" val="14420336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79</a:t>
            </a:fld>
            <a:endParaRPr lang="en-US"/>
          </a:p>
        </p:txBody>
      </p:sp>
    </p:spTree>
    <p:extLst>
      <p:ext uri="{BB962C8B-B14F-4D97-AF65-F5344CB8AC3E}">
        <p14:creationId xmlns:p14="http://schemas.microsoft.com/office/powerpoint/2010/main" val="193754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7</a:t>
            </a:fld>
            <a:endParaRPr lang="en-US">
              <a:solidFill>
                <a:prstClr val="black"/>
              </a:solidFill>
              <a:latin typeface="Calibri"/>
            </a:endParaRPr>
          </a:p>
        </p:txBody>
      </p:sp>
    </p:spTree>
    <p:extLst>
      <p:ext uri="{BB962C8B-B14F-4D97-AF65-F5344CB8AC3E}">
        <p14:creationId xmlns:p14="http://schemas.microsoft.com/office/powerpoint/2010/main" val="31951245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80</a:t>
            </a:fld>
            <a:endParaRPr lang="en-US">
              <a:solidFill>
                <a:prstClr val="black"/>
              </a:solidFill>
              <a:latin typeface="Calibri"/>
            </a:endParaRPr>
          </a:p>
        </p:txBody>
      </p:sp>
    </p:spTree>
    <p:extLst>
      <p:ext uri="{BB962C8B-B14F-4D97-AF65-F5344CB8AC3E}">
        <p14:creationId xmlns:p14="http://schemas.microsoft.com/office/powerpoint/2010/main" val="10893021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81</a:t>
            </a:fld>
            <a:endParaRPr lang="en-US">
              <a:solidFill>
                <a:prstClr val="black"/>
              </a:solidFill>
              <a:latin typeface="Calibri"/>
            </a:endParaRPr>
          </a:p>
        </p:txBody>
      </p:sp>
    </p:spTree>
    <p:extLst>
      <p:ext uri="{BB962C8B-B14F-4D97-AF65-F5344CB8AC3E}">
        <p14:creationId xmlns:p14="http://schemas.microsoft.com/office/powerpoint/2010/main" val="27742990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82</a:t>
            </a:fld>
            <a:endParaRPr lang="en-US"/>
          </a:p>
        </p:txBody>
      </p:sp>
    </p:spTree>
    <p:extLst>
      <p:ext uri="{BB962C8B-B14F-4D97-AF65-F5344CB8AC3E}">
        <p14:creationId xmlns:p14="http://schemas.microsoft.com/office/powerpoint/2010/main" val="25835636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84</a:t>
            </a:fld>
            <a:endParaRPr lang="en-US"/>
          </a:p>
        </p:txBody>
      </p:sp>
    </p:spTree>
    <p:extLst>
      <p:ext uri="{BB962C8B-B14F-4D97-AF65-F5344CB8AC3E}">
        <p14:creationId xmlns:p14="http://schemas.microsoft.com/office/powerpoint/2010/main" val="4584630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85</a:t>
            </a:fld>
            <a:endParaRPr lang="en-US"/>
          </a:p>
        </p:txBody>
      </p:sp>
    </p:spTree>
    <p:extLst>
      <p:ext uri="{BB962C8B-B14F-4D97-AF65-F5344CB8AC3E}">
        <p14:creationId xmlns:p14="http://schemas.microsoft.com/office/powerpoint/2010/main" val="36174910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87</a:t>
            </a:fld>
            <a:endParaRPr lang="en-US"/>
          </a:p>
        </p:txBody>
      </p:sp>
    </p:spTree>
    <p:extLst>
      <p:ext uri="{BB962C8B-B14F-4D97-AF65-F5344CB8AC3E}">
        <p14:creationId xmlns:p14="http://schemas.microsoft.com/office/powerpoint/2010/main" val="19312172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88</a:t>
            </a:fld>
            <a:endParaRPr lang="en-US">
              <a:solidFill>
                <a:prstClr val="black"/>
              </a:solidFill>
              <a:latin typeface="Calibri"/>
            </a:endParaRPr>
          </a:p>
        </p:txBody>
      </p:sp>
    </p:spTree>
    <p:extLst>
      <p:ext uri="{BB962C8B-B14F-4D97-AF65-F5344CB8AC3E}">
        <p14:creationId xmlns:p14="http://schemas.microsoft.com/office/powerpoint/2010/main" val="25398826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89</a:t>
            </a:fld>
            <a:endParaRPr lang="en-US">
              <a:solidFill>
                <a:prstClr val="black"/>
              </a:solidFill>
              <a:latin typeface="Calibri"/>
            </a:endParaRPr>
          </a:p>
        </p:txBody>
      </p:sp>
    </p:spTree>
    <p:extLst>
      <p:ext uri="{BB962C8B-B14F-4D97-AF65-F5344CB8AC3E}">
        <p14:creationId xmlns:p14="http://schemas.microsoft.com/office/powerpoint/2010/main" val="3293416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90</a:t>
            </a:fld>
            <a:endParaRPr lang="en-US">
              <a:solidFill>
                <a:prstClr val="black"/>
              </a:solidFill>
              <a:latin typeface="Calibri"/>
            </a:endParaRPr>
          </a:p>
        </p:txBody>
      </p:sp>
    </p:spTree>
    <p:extLst>
      <p:ext uri="{BB962C8B-B14F-4D97-AF65-F5344CB8AC3E}">
        <p14:creationId xmlns:p14="http://schemas.microsoft.com/office/powerpoint/2010/main" val="21300117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91</a:t>
            </a:fld>
            <a:endParaRPr lang="en-US">
              <a:solidFill>
                <a:prstClr val="black"/>
              </a:solidFill>
              <a:latin typeface="Calibri"/>
            </a:endParaRPr>
          </a:p>
        </p:txBody>
      </p:sp>
    </p:spTree>
    <p:extLst>
      <p:ext uri="{BB962C8B-B14F-4D97-AF65-F5344CB8AC3E}">
        <p14:creationId xmlns:p14="http://schemas.microsoft.com/office/powerpoint/2010/main" val="85014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8</a:t>
            </a:fld>
            <a:endParaRPr lang="en-US">
              <a:solidFill>
                <a:prstClr val="black"/>
              </a:solidFill>
              <a:latin typeface="Calibri"/>
            </a:endParaRPr>
          </a:p>
        </p:txBody>
      </p:sp>
    </p:spTree>
    <p:extLst>
      <p:ext uri="{BB962C8B-B14F-4D97-AF65-F5344CB8AC3E}">
        <p14:creationId xmlns:p14="http://schemas.microsoft.com/office/powerpoint/2010/main" val="12907646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92</a:t>
            </a:fld>
            <a:endParaRPr lang="en-US">
              <a:solidFill>
                <a:prstClr val="black"/>
              </a:solidFill>
              <a:latin typeface="Calibri"/>
            </a:endParaRPr>
          </a:p>
        </p:txBody>
      </p:sp>
    </p:spTree>
    <p:extLst>
      <p:ext uri="{BB962C8B-B14F-4D97-AF65-F5344CB8AC3E}">
        <p14:creationId xmlns:p14="http://schemas.microsoft.com/office/powerpoint/2010/main" val="10794080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93</a:t>
            </a:fld>
            <a:endParaRPr lang="en-US"/>
          </a:p>
        </p:txBody>
      </p:sp>
    </p:spTree>
    <p:extLst>
      <p:ext uri="{BB962C8B-B14F-4D97-AF65-F5344CB8AC3E}">
        <p14:creationId xmlns:p14="http://schemas.microsoft.com/office/powerpoint/2010/main" val="29483117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94</a:t>
            </a:fld>
            <a:endParaRPr lang="en-US"/>
          </a:p>
        </p:txBody>
      </p:sp>
    </p:spTree>
    <p:extLst>
      <p:ext uri="{BB962C8B-B14F-4D97-AF65-F5344CB8AC3E}">
        <p14:creationId xmlns:p14="http://schemas.microsoft.com/office/powerpoint/2010/main" val="34772552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95</a:t>
            </a:fld>
            <a:endParaRPr lang="en-US"/>
          </a:p>
        </p:txBody>
      </p:sp>
    </p:spTree>
    <p:extLst>
      <p:ext uri="{BB962C8B-B14F-4D97-AF65-F5344CB8AC3E}">
        <p14:creationId xmlns:p14="http://schemas.microsoft.com/office/powerpoint/2010/main" val="7054443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96</a:t>
            </a:fld>
            <a:endParaRPr lang="en-US"/>
          </a:p>
        </p:txBody>
      </p:sp>
    </p:spTree>
    <p:extLst>
      <p:ext uri="{BB962C8B-B14F-4D97-AF65-F5344CB8AC3E}">
        <p14:creationId xmlns:p14="http://schemas.microsoft.com/office/powerpoint/2010/main" val="30428772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97</a:t>
            </a:fld>
            <a:endParaRPr lang="en-US"/>
          </a:p>
        </p:txBody>
      </p:sp>
    </p:spTree>
    <p:extLst>
      <p:ext uri="{BB962C8B-B14F-4D97-AF65-F5344CB8AC3E}">
        <p14:creationId xmlns:p14="http://schemas.microsoft.com/office/powerpoint/2010/main" val="21382197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98</a:t>
            </a:fld>
            <a:endParaRPr lang="en-US"/>
          </a:p>
        </p:txBody>
      </p:sp>
    </p:spTree>
    <p:extLst>
      <p:ext uri="{BB962C8B-B14F-4D97-AF65-F5344CB8AC3E}">
        <p14:creationId xmlns:p14="http://schemas.microsoft.com/office/powerpoint/2010/main" val="21912343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99</a:t>
            </a:fld>
            <a:endParaRPr lang="en-US"/>
          </a:p>
        </p:txBody>
      </p:sp>
    </p:spTree>
    <p:extLst>
      <p:ext uri="{BB962C8B-B14F-4D97-AF65-F5344CB8AC3E}">
        <p14:creationId xmlns:p14="http://schemas.microsoft.com/office/powerpoint/2010/main" val="40876379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E2B4439D-EA76-4AD3-9C72-E6B77AE425E3}" type="slidenum">
              <a:rPr lang="en-US">
                <a:solidFill>
                  <a:prstClr val="black"/>
                </a:solidFill>
                <a:latin typeface="Calibri"/>
              </a:rPr>
              <a:pPr defTabSz="929305"/>
              <a:t>101</a:t>
            </a:fld>
            <a:endParaRPr lang="en-US">
              <a:solidFill>
                <a:prstClr val="black"/>
              </a:solidFill>
              <a:latin typeface="Calibri"/>
            </a:endParaRPr>
          </a:p>
        </p:txBody>
      </p:sp>
    </p:spTree>
    <p:extLst>
      <p:ext uri="{BB962C8B-B14F-4D97-AF65-F5344CB8AC3E}">
        <p14:creationId xmlns:p14="http://schemas.microsoft.com/office/powerpoint/2010/main" val="18003512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102</a:t>
            </a:fld>
            <a:endParaRPr lang="en-US"/>
          </a:p>
        </p:txBody>
      </p:sp>
    </p:spTree>
    <p:extLst>
      <p:ext uri="{BB962C8B-B14F-4D97-AF65-F5344CB8AC3E}">
        <p14:creationId xmlns:p14="http://schemas.microsoft.com/office/powerpoint/2010/main" val="151546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9</a:t>
            </a:fld>
            <a:endParaRPr lang="en-US"/>
          </a:p>
        </p:txBody>
      </p:sp>
    </p:spTree>
    <p:extLst>
      <p:ext uri="{BB962C8B-B14F-4D97-AF65-F5344CB8AC3E}">
        <p14:creationId xmlns:p14="http://schemas.microsoft.com/office/powerpoint/2010/main" val="13933305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125</a:t>
            </a:fld>
            <a:endParaRPr lang="en-US"/>
          </a:p>
        </p:txBody>
      </p:sp>
    </p:spTree>
    <p:extLst>
      <p:ext uri="{BB962C8B-B14F-4D97-AF65-F5344CB8AC3E}">
        <p14:creationId xmlns:p14="http://schemas.microsoft.com/office/powerpoint/2010/main" val="11269922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127</a:t>
            </a:fld>
            <a:endParaRPr lang="en-US"/>
          </a:p>
        </p:txBody>
      </p:sp>
    </p:spTree>
    <p:extLst>
      <p:ext uri="{BB962C8B-B14F-4D97-AF65-F5344CB8AC3E}">
        <p14:creationId xmlns:p14="http://schemas.microsoft.com/office/powerpoint/2010/main" val="20347408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8DD7-783C-4E4B-913C-3E3AAC399065}" type="slidenum">
              <a:rPr lang="en-US" smtClean="0"/>
              <a:t>128</a:t>
            </a:fld>
            <a:endParaRPr lang="en-US"/>
          </a:p>
        </p:txBody>
      </p:sp>
    </p:spTree>
    <p:extLst>
      <p:ext uri="{BB962C8B-B14F-4D97-AF65-F5344CB8AC3E}">
        <p14:creationId xmlns:p14="http://schemas.microsoft.com/office/powerpoint/2010/main" val="12920422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305"/>
            <a:fld id="{4D732BD5-9A78-4A06-9461-6A1FD440A1D4}" type="slidenum">
              <a:rPr lang="en-US">
                <a:solidFill>
                  <a:prstClr val="black"/>
                </a:solidFill>
                <a:latin typeface="Calibri"/>
              </a:rPr>
              <a:pPr defTabSz="929305"/>
              <a:t>131</a:t>
            </a:fld>
            <a:endParaRPr lang="en-US">
              <a:solidFill>
                <a:prstClr val="black"/>
              </a:solidFill>
              <a:latin typeface="Calibri"/>
            </a:endParaRPr>
          </a:p>
        </p:txBody>
      </p:sp>
    </p:spTree>
    <p:extLst>
      <p:ext uri="{BB962C8B-B14F-4D97-AF65-F5344CB8AC3E}">
        <p14:creationId xmlns:p14="http://schemas.microsoft.com/office/powerpoint/2010/main" val="274683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17" name="Footer Placeholder 16"/>
          <p:cNvSpPr>
            <a:spLocks noGrp="1"/>
          </p:cNvSpPr>
          <p:nvPr>
            <p:ph type="ftr" sz="quarter" idx="11"/>
          </p:nvPr>
        </p:nvSpPr>
        <p:spPr/>
        <p:txBody>
          <a:bodyPr/>
          <a:lstStyle/>
          <a:p>
            <a:endParaRPr lang="en-US">
              <a:solidFill>
                <a:prstClr val="white">
                  <a:tint val="75000"/>
                </a:prstClr>
              </a:solidFill>
            </a:endParaRPr>
          </a:p>
        </p:txBody>
      </p:sp>
      <p:sp>
        <p:nvSpPr>
          <p:cNvPr id="29" name="Slide Number Placeholder 28"/>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38369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30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368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61BEC8-C6D2-44F2-95DA-8A2FF066BAF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254730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1BEC8-C6D2-44F2-95DA-8A2FF066BAF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3554269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1BEC8-C6D2-44F2-95DA-8A2FF066BAF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267830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61BEC8-C6D2-44F2-95DA-8A2FF066BAF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2194210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61BEC8-C6D2-44F2-95DA-8A2FF066BAFC}"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1605235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1BEC8-C6D2-44F2-95DA-8A2FF066BAFC}"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2986235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1BEC8-C6D2-44F2-95DA-8A2FF066BAFC}"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2957219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61BEC8-C6D2-44F2-95DA-8A2FF066BAF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312227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1382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61BEC8-C6D2-44F2-95DA-8A2FF066BAF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2531955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1BEC8-C6D2-44F2-95DA-8A2FF066BAF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368817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1BEC8-C6D2-44F2-95DA-8A2FF066BAF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4C579-86DA-4B5C-9024-11A5A6B6CAB4}" type="slidenum">
              <a:rPr lang="en-US" smtClean="0"/>
              <a:t>‹#›</a:t>
            </a:fld>
            <a:endParaRPr lang="en-US"/>
          </a:p>
        </p:txBody>
      </p:sp>
    </p:spTree>
    <p:extLst>
      <p:ext uri="{BB962C8B-B14F-4D97-AF65-F5344CB8AC3E}">
        <p14:creationId xmlns:p14="http://schemas.microsoft.com/office/powerpoint/2010/main" val="342746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9563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874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67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499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8225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240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8D4309D-CF50-5542-A134-644EB706020B}" type="datetimeFigureOut">
              <a:rPr lang="en-US" smtClean="0">
                <a:solidFill>
                  <a:prstClr val="white">
                    <a:tint val="75000"/>
                  </a:prstClr>
                </a:solidFill>
              </a:rPr>
              <a:pPr/>
              <a:t>1/14/2020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5893B4B-C558-6D4A-B13A-4D12BA53B3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605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046DC96-5065-407A-B4D1-D96C7EC9CBEA}" type="datetimeFigureOut">
              <a:rPr lang="en-US" smtClean="0">
                <a:solidFill>
                  <a:prstClr val="white">
                    <a:shade val="50000"/>
                  </a:prstClr>
                </a:solidFill>
              </a:rPr>
              <a:pPr/>
              <a:t>1/14/2020</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04638E2-E72D-4BC8-B2D9-D643107232B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67652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1BEC8-C6D2-44F2-95DA-8A2FF066BAFC}" type="datetimeFigureOut">
              <a:rPr lang="en-US" smtClean="0"/>
              <a:t>1/14/2020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4C579-86DA-4B5C-9024-11A5A6B6CAB4}" type="slidenum">
              <a:rPr lang="en-US" smtClean="0"/>
              <a:t>‹#›</a:t>
            </a:fld>
            <a:endParaRPr lang="en-US"/>
          </a:p>
        </p:txBody>
      </p:sp>
    </p:spTree>
    <p:extLst>
      <p:ext uri="{BB962C8B-B14F-4D97-AF65-F5344CB8AC3E}">
        <p14:creationId xmlns:p14="http://schemas.microsoft.com/office/powerpoint/2010/main" val="3365505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9888" y="1856232"/>
            <a:ext cx="9235440" cy="5001768"/>
          </a:xfrm>
        </p:spPr>
        <p:txBody>
          <a:bodyPr>
            <a:normAutofit/>
          </a:bodyPr>
          <a:lstStyle/>
          <a:p>
            <a:r>
              <a:rPr lang="en-US" sz="4000" dirty="0">
                <a:effectLst>
                  <a:outerShdw blurRad="38100" dist="38100" dir="2700000" algn="tl">
                    <a:srgbClr val="000000">
                      <a:alpha val="43137"/>
                    </a:srgbClr>
                  </a:outerShdw>
                </a:effectLst>
              </a:rPr>
              <a:t>NCYM, Inc.</a:t>
            </a:r>
          </a:p>
          <a:p>
            <a:r>
              <a:rPr lang="en-US" sz="4000" dirty="0">
                <a:effectLst>
                  <a:outerShdw blurRad="38100" dist="38100" dir="2700000" algn="tl">
                    <a:srgbClr val="000000">
                      <a:alpha val="43137"/>
                    </a:srgbClr>
                  </a:outerShdw>
                </a:effectLst>
              </a:rPr>
              <a:t>2019 Annual Meeting</a:t>
            </a:r>
          </a:p>
          <a:p>
            <a:r>
              <a:rPr lang="en-US" sz="4000" dirty="0">
                <a:effectLst>
                  <a:outerShdw blurRad="38100" dist="38100" dir="2700000" algn="tl">
                    <a:srgbClr val="000000">
                      <a:alpha val="43137"/>
                    </a:srgbClr>
                  </a:outerShdw>
                </a:effectLst>
              </a:rPr>
              <a:t>November 2, 2019</a:t>
            </a:r>
          </a:p>
        </p:txBody>
      </p:sp>
      <p:sp>
        <p:nvSpPr>
          <p:cNvPr id="2" name="Rectangle 1">
            <a:extLst>
              <a:ext uri="{FF2B5EF4-FFF2-40B4-BE49-F238E27FC236}">
                <a16:creationId xmlns:a16="http://schemas.microsoft.com/office/drawing/2014/main" xmlns="" id="{8FD8CE2C-6096-44CD-9DA7-8725D8A32D37}"/>
              </a:ext>
            </a:extLst>
          </p:cNvPr>
          <p:cNvSpPr/>
          <p:nvPr/>
        </p:nvSpPr>
        <p:spPr>
          <a:xfrm>
            <a:off x="1335966" y="4941578"/>
            <a:ext cx="9520067" cy="1292662"/>
          </a:xfrm>
          <a:prstGeom prst="rect">
            <a:avLst/>
          </a:prstGeom>
        </p:spPr>
        <p:txBody>
          <a:bodyPr wrap="square">
            <a:spAutoFit/>
          </a:bodyPr>
          <a:lstStyle/>
          <a:p>
            <a:r>
              <a:rPr lang="en-US" sz="2600" i="1" dirty="0">
                <a:solidFill>
                  <a:srgbClr val="FFFF00"/>
                </a:solidFill>
                <a:effectLst>
                  <a:outerShdw blurRad="38100" dist="38100" dir="2700000" algn="tl">
                    <a:srgbClr val="000000">
                      <a:alpha val="43137"/>
                    </a:srgbClr>
                  </a:outerShdw>
                </a:effectLst>
              </a:rPr>
              <a:t>Don Farlow, Presiding Clerk, welcomed everyone to the NCYM, Inc. Annual Meeting and called on NCYM, Inc. Board member Judy Ritter for the opening devotional. </a:t>
            </a:r>
          </a:p>
        </p:txBody>
      </p:sp>
    </p:spTree>
    <p:extLst>
      <p:ext uri="{BB962C8B-B14F-4D97-AF65-F5344CB8AC3E}">
        <p14:creationId xmlns:p14="http://schemas.microsoft.com/office/powerpoint/2010/main" val="302029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358859"/>
            <a:ext cx="10972800" cy="1143000"/>
          </a:xfrm>
        </p:spPr>
        <p:txBody>
          <a:bodyPr>
            <a:normAutofit fontScale="90000"/>
          </a:bodyPr>
          <a:lstStyle/>
          <a:p>
            <a:r>
              <a:rPr lang="en-US" u="sng" dirty="0">
                <a:solidFill>
                  <a:schemeClr val="tx1"/>
                </a:solidFill>
              </a:rPr>
              <a:t>2017-2018</a:t>
            </a:r>
            <a:r>
              <a:rPr lang="en-US" dirty="0">
                <a:solidFill>
                  <a:schemeClr val="tx1"/>
                </a:solidFill>
              </a:rPr>
              <a:t> NCYM/NCYM, Inc. </a:t>
            </a:r>
            <a:br>
              <a:rPr lang="en-US" dirty="0">
                <a:solidFill>
                  <a:schemeClr val="tx1"/>
                </a:solidFill>
              </a:rPr>
            </a:br>
            <a:r>
              <a:rPr lang="en-US" dirty="0">
                <a:solidFill>
                  <a:schemeClr val="tx1"/>
                </a:solidFill>
              </a:rPr>
              <a:t>Transition Costs (thru 12/31/18) </a:t>
            </a:r>
          </a:p>
        </p:txBody>
      </p:sp>
      <p:sp>
        <p:nvSpPr>
          <p:cNvPr id="3" name="Content Placeholder 2"/>
          <p:cNvSpPr>
            <a:spLocks noGrp="1"/>
          </p:cNvSpPr>
          <p:nvPr>
            <p:ph idx="1"/>
          </p:nvPr>
        </p:nvSpPr>
        <p:spPr>
          <a:xfrm>
            <a:off x="0" y="2298032"/>
            <a:ext cx="12191999" cy="4559968"/>
          </a:xfrm>
        </p:spPr>
        <p:txBody>
          <a:bodyPr>
            <a:normAutofit/>
          </a:bodyPr>
          <a:lstStyle/>
          <a:p>
            <a:pPr marL="137160" indent="0">
              <a:buNone/>
            </a:pPr>
            <a:r>
              <a:rPr lang="en-US" dirty="0">
                <a:effectLst>
                  <a:outerShdw blurRad="38100" dist="38100" dir="2700000" algn="tl">
                    <a:srgbClr val="000000">
                      <a:alpha val="43137"/>
                    </a:srgbClr>
                  </a:outerShdw>
                </a:effectLst>
              </a:rPr>
              <a:t>Underfunded Buyout Costs ----------------------------------- $    6,563.75</a:t>
            </a:r>
          </a:p>
          <a:p>
            <a:pPr marL="137160" indent="0">
              <a:buNone/>
            </a:pPr>
            <a:r>
              <a:rPr lang="en-US" dirty="0">
                <a:effectLst>
                  <a:outerShdw blurRad="38100" dist="38100" dir="2700000" algn="tl">
                    <a:srgbClr val="000000">
                      <a:alpha val="43137"/>
                    </a:srgbClr>
                  </a:outerShdw>
                </a:effectLst>
              </a:rPr>
              <a:t>Expert Costs (legal) ---------------------------------------------- $107,725.77</a:t>
            </a:r>
            <a:endParaRPr lang="en-US" dirty="0">
              <a:solidFill>
                <a:srgbClr val="FFFF00"/>
              </a:solidFill>
              <a:effectLst>
                <a:outerShdw blurRad="38100" dist="38100" dir="2700000" algn="tl">
                  <a:srgbClr val="000000">
                    <a:alpha val="43137"/>
                  </a:srgbClr>
                </a:outerShdw>
              </a:effectLst>
            </a:endParaRPr>
          </a:p>
          <a:p>
            <a:pPr marL="137160" indent="0">
              <a:buNone/>
            </a:pPr>
            <a:r>
              <a:rPr lang="en-US" u="sng" dirty="0">
                <a:effectLst>
                  <a:outerShdw blurRad="38100" dist="38100" dir="2700000" algn="tl">
                    <a:srgbClr val="000000">
                      <a:alpha val="43137"/>
                    </a:srgbClr>
                  </a:outerShdw>
                </a:effectLst>
              </a:rPr>
              <a:t>SGFM 2018 Costs (ins., </a:t>
            </a:r>
            <a:r>
              <a:rPr lang="en-US" u="sng" dirty="0" err="1">
                <a:effectLst>
                  <a:outerShdw blurRad="38100" dist="38100" dir="2700000" algn="tl">
                    <a:srgbClr val="000000">
                      <a:alpha val="43137"/>
                    </a:srgbClr>
                  </a:outerShdw>
                </a:effectLst>
              </a:rPr>
              <a:t>maint</a:t>
            </a:r>
            <a:r>
              <a:rPr lang="en-US" u="sng" dirty="0">
                <a:effectLst>
                  <a:outerShdw blurRad="38100" dist="38100" dir="2700000" algn="tl">
                    <a:srgbClr val="000000">
                      <a:alpha val="43137"/>
                    </a:srgbClr>
                  </a:outerShdw>
                </a:effectLst>
              </a:rPr>
              <a:t>., util., …) -------------------- $   16,408.78</a:t>
            </a:r>
            <a:endParaRPr lang="en-US" u="sng" dirty="0">
              <a:solidFill>
                <a:srgbClr val="FFFF00"/>
              </a:solidFill>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		         Total Transition Costs</a:t>
            </a:r>
            <a:r>
              <a:rPr lang="en-US" dirty="0">
                <a:solidFill>
                  <a:srgbClr val="FF0000"/>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 $ 130,698.30</a:t>
            </a:r>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67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EF0452-BBAF-4E91-964E-13254BB332A0}"/>
              </a:ext>
            </a:extLst>
          </p:cNvPr>
          <p:cNvSpPr>
            <a:spLocks noGrp="1"/>
          </p:cNvSpPr>
          <p:nvPr>
            <p:ph idx="1"/>
          </p:nvPr>
        </p:nvSpPr>
        <p:spPr/>
        <p:txBody>
          <a:bodyPr>
            <a:normAutofit/>
          </a:bodyPr>
          <a:lstStyle/>
          <a:p>
            <a:pPr marL="137160" indent="0">
              <a:buNone/>
            </a:pPr>
            <a:r>
              <a:rPr lang="en-US" sz="2600" i="1" dirty="0">
                <a:solidFill>
                  <a:srgbClr val="FFFF00"/>
                </a:solidFill>
              </a:rPr>
              <a:t>Heather Varner, QLC Executive Director, noted that 2020 marked the 70</a:t>
            </a:r>
            <a:r>
              <a:rPr lang="en-US" sz="2600" i="1" baseline="30000" dirty="0">
                <a:solidFill>
                  <a:srgbClr val="FFFF00"/>
                </a:solidFill>
              </a:rPr>
              <a:t>th</a:t>
            </a:r>
            <a:r>
              <a:rPr lang="en-US" sz="2600" i="1" dirty="0">
                <a:solidFill>
                  <a:srgbClr val="FFFF00"/>
                </a:solidFill>
              </a:rPr>
              <a:t> anniversary of camping at Quaker Lake Camp and that many special events are being planned.</a:t>
            </a:r>
          </a:p>
          <a:p>
            <a:pPr marL="137160" indent="0">
              <a:buNone/>
            </a:pPr>
            <a:endParaRPr lang="en-US" sz="2600" i="1" dirty="0">
              <a:solidFill>
                <a:srgbClr val="FFFF00"/>
              </a:solidFill>
            </a:endParaRPr>
          </a:p>
          <a:p>
            <a:pPr marL="137160" indent="0">
              <a:buNone/>
            </a:pPr>
            <a:endParaRPr lang="en-US" sz="2600" i="1" dirty="0">
              <a:solidFill>
                <a:srgbClr val="FFFF00"/>
              </a:solidFill>
            </a:endParaRPr>
          </a:p>
          <a:p>
            <a:pPr marL="137160" indent="0">
              <a:buNone/>
            </a:pPr>
            <a:r>
              <a:rPr lang="en-US" sz="2600" i="1" dirty="0">
                <a:solidFill>
                  <a:srgbClr val="FFFF00"/>
                </a:solidFill>
              </a:rPr>
              <a:t>Those present approved of accepting the report regarding Quaker Lake Camp, LLC and the Quaker Lake Camp Foundation by QLC Chair, Tyler Surratt, QLC Executive Director, Heather Varner, and QLC Foundation Director, Joyce Wolford, as presented.</a:t>
            </a:r>
          </a:p>
          <a:p>
            <a:pPr marL="137160" indent="0">
              <a:buNone/>
            </a:pPr>
            <a:endParaRPr lang="en-US" sz="2600" i="1" dirty="0">
              <a:solidFill>
                <a:srgbClr val="FFFF00"/>
              </a:solidFill>
            </a:endParaRPr>
          </a:p>
          <a:p>
            <a:pPr marL="137160" indent="0">
              <a:buNone/>
            </a:pPr>
            <a:endParaRPr lang="en-US" sz="2600" i="1" dirty="0">
              <a:solidFill>
                <a:srgbClr val="FFFF00"/>
              </a:solidFill>
            </a:endParaRPr>
          </a:p>
          <a:p>
            <a:pPr marL="137160" indent="0">
              <a:buNone/>
            </a:pPr>
            <a:endParaRPr lang="en-US" sz="2600" i="1" dirty="0">
              <a:solidFill>
                <a:srgbClr val="FFFF00"/>
              </a:solidFill>
            </a:endParaRPr>
          </a:p>
        </p:txBody>
      </p:sp>
    </p:spTree>
    <p:extLst>
      <p:ext uri="{BB962C8B-B14F-4D97-AF65-F5344CB8AC3E}">
        <p14:creationId xmlns:p14="http://schemas.microsoft.com/office/powerpoint/2010/main" val="215258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76200"/>
            <a:ext cx="8229600" cy="1066800"/>
          </a:xfrm>
        </p:spPr>
        <p:txBody>
          <a:bodyPr>
            <a:normAutofit fontScale="90000"/>
          </a:bodyPr>
          <a:lstStyle/>
          <a:p>
            <a:r>
              <a:rPr lang="en-US" dirty="0">
                <a:solidFill>
                  <a:schemeClr val="tx1"/>
                </a:solidFill>
              </a:rPr>
              <a:t/>
            </a:r>
            <a:br>
              <a:rPr lang="en-US" dirty="0">
                <a:solidFill>
                  <a:schemeClr val="tx1"/>
                </a:solidFill>
              </a:rPr>
            </a:br>
            <a:r>
              <a:rPr lang="en-US" sz="3100" dirty="0">
                <a:solidFill>
                  <a:schemeClr val="tx1"/>
                </a:solidFill>
              </a:rPr>
              <a:t/>
            </a:r>
            <a:br>
              <a:rPr lang="en-US" sz="3100" dirty="0">
                <a:solidFill>
                  <a:schemeClr val="tx1"/>
                </a:solidFill>
              </a:rPr>
            </a:br>
            <a:endParaRPr lang="en-US" sz="3100" dirty="0">
              <a:solidFill>
                <a:schemeClr val="tx1"/>
              </a:solidFill>
            </a:endParaRPr>
          </a:p>
        </p:txBody>
      </p:sp>
      <p:sp>
        <p:nvSpPr>
          <p:cNvPr id="4" name="Rounded Rectangle 3"/>
          <p:cNvSpPr/>
          <p:nvPr/>
        </p:nvSpPr>
        <p:spPr>
          <a:xfrm>
            <a:off x="4114800" y="1351943"/>
            <a:ext cx="4068605"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ook Antiqua"/>
            </a:endParaRPr>
          </a:p>
          <a:p>
            <a:pPr algn="ct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u="sng" dirty="0">
                <a:solidFill>
                  <a:prstClr val="white"/>
                </a:solidFill>
                <a:effectLst>
                  <a:outerShdw blurRad="38100" dist="38100" dir="2700000" algn="tl">
                    <a:srgbClr val="000000">
                      <a:alpha val="43137"/>
                    </a:srgbClr>
                  </a:outerShdw>
                </a:effectLst>
                <a:latin typeface="Book Antiqua"/>
              </a:rPr>
              <a:t>NCYM Inc</a:t>
            </a:r>
            <a:r>
              <a:rPr lang="en-US" sz="2000" dirty="0">
                <a:solidFill>
                  <a:prstClr val="white"/>
                </a:solidFill>
                <a:effectLst>
                  <a:outerShdw blurRad="38100" dist="38100" dir="2700000" algn="tl">
                    <a:srgbClr val="000000">
                      <a:alpha val="43137"/>
                    </a:srgbClr>
                  </a:outerShdw>
                </a:effectLst>
                <a:latin typeface="Book Antiqua"/>
              </a:rPr>
              <a:t>.  </a:t>
            </a:r>
          </a:p>
          <a:p>
            <a:pPr algn="ctr"/>
            <a:r>
              <a:rPr lang="en-US" sz="2000" dirty="0">
                <a:solidFill>
                  <a:prstClr val="white"/>
                </a:solidFill>
                <a:effectLst>
                  <a:outerShdw blurRad="38100" dist="38100" dir="2700000" algn="tl">
                    <a:srgbClr val="000000">
                      <a:alpha val="43137"/>
                    </a:srgbClr>
                  </a:outerShdw>
                </a:effectLst>
                <a:latin typeface="Book Antiqua"/>
              </a:rPr>
              <a:t>Cemeteries</a:t>
            </a:r>
          </a:p>
          <a:p>
            <a:pPr algn="ctr"/>
            <a:r>
              <a:rPr lang="en-US" sz="2000" dirty="0">
                <a:solidFill>
                  <a:prstClr val="white"/>
                </a:solidFill>
                <a:effectLst>
                  <a:outerShdw blurRad="38100" dist="38100" dir="2700000" algn="tl">
                    <a:srgbClr val="000000">
                      <a:alpha val="43137"/>
                    </a:srgbClr>
                  </a:outerShdw>
                </a:effectLst>
              </a:rPr>
              <a:t>QLC Land/Buildings</a:t>
            </a: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dirty="0">
                <a:solidFill>
                  <a:prstClr val="white"/>
                </a:solidFill>
                <a:effectLst>
                  <a:outerShdw blurRad="38100" dist="38100" dir="2700000" algn="tl">
                    <a:srgbClr val="000000">
                      <a:alpha val="43137"/>
                    </a:srgbClr>
                  </a:outerShdw>
                </a:effectLst>
              </a:rPr>
              <a:t>Real Estate/Proceeds (“Funds”)</a:t>
            </a: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dirty="0">
                <a:solidFill>
                  <a:prstClr val="white"/>
                </a:solidFill>
                <a:effectLst>
                  <a:outerShdw blurRad="38100" dist="38100" dir="2700000" algn="tl">
                    <a:srgbClr val="000000">
                      <a:alpha val="43137"/>
                    </a:srgbClr>
                  </a:outerShdw>
                </a:effectLst>
                <a:latin typeface="Book Antiqua"/>
              </a:rPr>
              <a:t>Financial &amp; Admin Services </a:t>
            </a:r>
          </a:p>
          <a:p>
            <a:pPr algn="ctr"/>
            <a:endParaRPr lang="en-US" sz="2000" dirty="0">
              <a:solidFill>
                <a:prstClr val="white"/>
              </a:solidFill>
              <a:effectLst>
                <a:outerShdw blurRad="38100" dist="38100" dir="2700000" algn="tl">
                  <a:srgbClr val="000000">
                    <a:alpha val="43137"/>
                  </a:srgbClr>
                </a:outerShdw>
              </a:effectLst>
              <a:latin typeface="Book Antiqua"/>
            </a:endParaRPr>
          </a:p>
          <a:p>
            <a:pPr algn="ctr"/>
            <a:endParaRPr lang="en-US" dirty="0">
              <a:solidFill>
                <a:prstClr val="white"/>
              </a:solidFill>
              <a:latin typeface="Book Antiqua"/>
            </a:endParaRPr>
          </a:p>
        </p:txBody>
      </p:sp>
      <p:sp>
        <p:nvSpPr>
          <p:cNvPr id="5" name="Rounded Rectangle 4"/>
          <p:cNvSpPr/>
          <p:nvPr/>
        </p:nvSpPr>
        <p:spPr>
          <a:xfrm>
            <a:off x="1676400" y="152400"/>
            <a:ext cx="2362200" cy="2740968"/>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prstClr val="white"/>
                </a:solidFill>
                <a:latin typeface="Book Antiqua"/>
              </a:rPr>
              <a:t>FCNC</a:t>
            </a:r>
          </a:p>
          <a:p>
            <a:pPr algn="ctr"/>
            <a:r>
              <a:rPr lang="en-US" dirty="0">
                <a:solidFill>
                  <a:prstClr val="white"/>
                </a:solidFill>
                <a:latin typeface="Book Antiqua"/>
              </a:rPr>
              <a:t>F&amp;P authority  </a:t>
            </a:r>
          </a:p>
          <a:p>
            <a:pPr algn="ctr"/>
            <a:r>
              <a:rPr lang="en-US" dirty="0">
                <a:solidFill>
                  <a:prstClr val="white"/>
                </a:solidFill>
                <a:latin typeface="Book Antiqua"/>
              </a:rPr>
              <a:t>Nom. Comm.</a:t>
            </a:r>
          </a:p>
          <a:p>
            <a:pPr algn="ctr"/>
            <a:r>
              <a:rPr lang="en-US" dirty="0">
                <a:solidFill>
                  <a:prstClr val="white"/>
                </a:solidFill>
                <a:latin typeface="Book Antiqua"/>
              </a:rPr>
              <a:t>F&amp;P Rev.</a:t>
            </a:r>
          </a:p>
          <a:p>
            <a:pPr algn="ctr"/>
            <a:r>
              <a:rPr lang="en-US" dirty="0">
                <a:solidFill>
                  <a:prstClr val="white"/>
                </a:solidFill>
                <a:latin typeface="Book Antiqua"/>
              </a:rPr>
              <a:t>Comm. on Clerks</a:t>
            </a:r>
          </a:p>
          <a:p>
            <a:pPr algn="ctr"/>
            <a:r>
              <a:rPr lang="en-US" dirty="0">
                <a:solidFill>
                  <a:prstClr val="white"/>
                </a:solidFill>
                <a:latin typeface="Book Antiqua"/>
              </a:rPr>
              <a:t>Exec. Comm.</a:t>
            </a:r>
          </a:p>
          <a:p>
            <a:pPr algn="ctr"/>
            <a:r>
              <a:rPr lang="en-US" dirty="0">
                <a:solidFill>
                  <a:prstClr val="white"/>
                </a:solidFill>
                <a:latin typeface="Book Antiqua"/>
              </a:rPr>
              <a:t>M&amp;C</a:t>
            </a:r>
          </a:p>
          <a:p>
            <a:pPr algn="ctr"/>
            <a:r>
              <a:rPr lang="en-US" dirty="0">
                <a:solidFill>
                  <a:prstClr val="white"/>
                </a:solidFill>
                <a:latin typeface="Book Antiqua"/>
              </a:rPr>
              <a:t>…</a:t>
            </a:r>
          </a:p>
          <a:p>
            <a:pPr algn="ctr"/>
            <a:r>
              <a:rPr lang="en-US" sz="1600" dirty="0">
                <a:solidFill>
                  <a:prstClr val="white"/>
                </a:solidFill>
                <a:latin typeface="Book Antiqua"/>
              </a:rPr>
              <a:t>FCNC </a:t>
            </a:r>
            <a:r>
              <a:rPr lang="en-US" sz="1600" dirty="0" err="1">
                <a:solidFill>
                  <a:prstClr val="white"/>
                </a:solidFill>
                <a:latin typeface="Book Antiqua"/>
              </a:rPr>
              <a:t>Askings</a:t>
            </a:r>
            <a:endParaRPr lang="en-US" sz="1600" dirty="0">
              <a:solidFill>
                <a:prstClr val="white"/>
              </a:solidFill>
              <a:latin typeface="Book Antiqua"/>
            </a:endParaRPr>
          </a:p>
        </p:txBody>
      </p:sp>
      <p:sp>
        <p:nvSpPr>
          <p:cNvPr id="8" name="Rounded Rectangle 7"/>
          <p:cNvSpPr/>
          <p:nvPr/>
        </p:nvSpPr>
        <p:spPr>
          <a:xfrm>
            <a:off x="4449431" y="4953000"/>
            <a:ext cx="3352800"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Book Antiqua"/>
            </a:endParaRPr>
          </a:p>
          <a:p>
            <a:pPr algn="ctr"/>
            <a:endParaRPr lang="en-US" u="sng" dirty="0">
              <a:solidFill>
                <a:prstClr val="black"/>
              </a:solidFill>
              <a:latin typeface="Book Antiqua"/>
            </a:endParaRPr>
          </a:p>
          <a:p>
            <a:pPr algn="ctr"/>
            <a:endParaRPr lang="en-US" u="sng" dirty="0">
              <a:solidFill>
                <a:prstClr val="black"/>
              </a:solidFill>
              <a:latin typeface="Book Antiqua"/>
            </a:endParaRPr>
          </a:p>
          <a:p>
            <a:pPr algn="ctr"/>
            <a:r>
              <a:rPr lang="en-US" u="sng" dirty="0">
                <a:solidFill>
                  <a:prstClr val="black"/>
                </a:solidFill>
                <a:latin typeface="Book Antiqua"/>
              </a:rPr>
              <a:t>Quaker Lake Camp, LLC</a:t>
            </a:r>
            <a:endParaRPr lang="en-US" dirty="0">
              <a:solidFill>
                <a:prstClr val="black"/>
              </a:solidFill>
              <a:latin typeface="Book Antiqua"/>
            </a:endParaRPr>
          </a:p>
          <a:p>
            <a:pPr algn="ctr"/>
            <a:r>
              <a:rPr lang="en-US" dirty="0">
                <a:solidFill>
                  <a:prstClr val="black"/>
                </a:solidFill>
                <a:latin typeface="Book Antiqua"/>
              </a:rPr>
              <a:t>Operating Agreement</a:t>
            </a:r>
          </a:p>
          <a:p>
            <a:pPr algn="ctr"/>
            <a:r>
              <a:rPr lang="en-US" dirty="0">
                <a:solidFill>
                  <a:prstClr val="black"/>
                </a:solidFill>
                <a:latin typeface="Book Antiqua"/>
              </a:rPr>
              <a:t>Lease Agreement</a:t>
            </a:r>
          </a:p>
          <a:p>
            <a:pPr algn="ctr"/>
            <a:r>
              <a:rPr lang="en-US" dirty="0">
                <a:solidFill>
                  <a:prstClr val="black"/>
                </a:solidFill>
                <a:latin typeface="Book Antiqua"/>
              </a:rPr>
              <a:t>Board-Managed Camp </a:t>
            </a:r>
          </a:p>
          <a:p>
            <a:pPr algn="ctr"/>
            <a:r>
              <a:rPr lang="en-US" dirty="0">
                <a:solidFill>
                  <a:prstClr val="black"/>
                </a:solidFill>
                <a:latin typeface="Book Antiqua"/>
              </a:rPr>
              <a:t>“Structured to maintain current (2017) mission”</a:t>
            </a:r>
          </a:p>
          <a:p>
            <a:pPr algn="ctr"/>
            <a:endParaRPr lang="en-US" u="sng" dirty="0">
              <a:solidFill>
                <a:prstClr val="black"/>
              </a:solidFill>
              <a:latin typeface="Book Antiqua"/>
            </a:endParaRPr>
          </a:p>
          <a:p>
            <a:pPr algn="ctr"/>
            <a:endParaRPr lang="en-US" dirty="0">
              <a:solidFill>
                <a:prstClr val="black"/>
              </a:solidFill>
              <a:latin typeface="Book Antiqua"/>
            </a:endParaRPr>
          </a:p>
          <a:p>
            <a:pPr algn="ctr"/>
            <a:endParaRPr lang="en-US" dirty="0">
              <a:solidFill>
                <a:prstClr val="black"/>
              </a:solidFill>
              <a:latin typeface="Book Antiqua"/>
            </a:endParaRPr>
          </a:p>
        </p:txBody>
      </p:sp>
      <p:cxnSp>
        <p:nvCxnSpPr>
          <p:cNvPr id="11" name="Straight Connector 10"/>
          <p:cNvCxnSpPr/>
          <p:nvPr/>
        </p:nvCxnSpPr>
        <p:spPr>
          <a:xfrm flipV="1">
            <a:off x="3657600" y="4664364"/>
            <a:ext cx="0" cy="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229600" y="152400"/>
            <a:ext cx="2286000" cy="2740968"/>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prstClr val="white"/>
                </a:solidFill>
                <a:latin typeface="Book Antiqua"/>
              </a:rPr>
              <a:t>NCFF</a:t>
            </a:r>
          </a:p>
          <a:p>
            <a:pPr algn="ctr"/>
            <a:r>
              <a:rPr lang="en-US" dirty="0">
                <a:solidFill>
                  <a:prstClr val="white"/>
                </a:solidFill>
                <a:latin typeface="Book Antiqua"/>
              </a:rPr>
              <a:t>F&amp;P authority  </a:t>
            </a:r>
          </a:p>
          <a:p>
            <a:pPr algn="ctr"/>
            <a:r>
              <a:rPr lang="en-US" dirty="0">
                <a:solidFill>
                  <a:prstClr val="white"/>
                </a:solidFill>
                <a:latin typeface="Book Antiqua"/>
              </a:rPr>
              <a:t>Nom. Comm.</a:t>
            </a:r>
          </a:p>
          <a:p>
            <a:pPr algn="ctr"/>
            <a:r>
              <a:rPr lang="en-US" dirty="0">
                <a:solidFill>
                  <a:prstClr val="white"/>
                </a:solidFill>
                <a:latin typeface="Book Antiqua"/>
              </a:rPr>
              <a:t>F&amp;P Rev.</a:t>
            </a:r>
          </a:p>
          <a:p>
            <a:pPr algn="ctr"/>
            <a:r>
              <a:rPr lang="en-US" dirty="0">
                <a:solidFill>
                  <a:prstClr val="white"/>
                </a:solidFill>
                <a:latin typeface="Book Antiqua"/>
              </a:rPr>
              <a:t>Comm. on Clerks</a:t>
            </a:r>
          </a:p>
          <a:p>
            <a:pPr algn="ctr"/>
            <a:r>
              <a:rPr lang="en-US" dirty="0">
                <a:solidFill>
                  <a:prstClr val="white"/>
                </a:solidFill>
                <a:latin typeface="Book Antiqua"/>
              </a:rPr>
              <a:t>Exec. Comm.</a:t>
            </a:r>
          </a:p>
          <a:p>
            <a:pPr algn="ctr"/>
            <a:r>
              <a:rPr lang="en-US" dirty="0">
                <a:solidFill>
                  <a:prstClr val="white"/>
                </a:solidFill>
                <a:latin typeface="Book Antiqua"/>
              </a:rPr>
              <a:t>M&amp;C</a:t>
            </a:r>
          </a:p>
          <a:p>
            <a:pPr algn="ctr"/>
            <a:r>
              <a:rPr lang="en-US" dirty="0">
                <a:solidFill>
                  <a:prstClr val="white"/>
                </a:solidFill>
                <a:latin typeface="Book Antiqua"/>
              </a:rPr>
              <a:t>…</a:t>
            </a:r>
          </a:p>
          <a:p>
            <a:pPr algn="ctr"/>
            <a:r>
              <a:rPr lang="en-US" sz="1600" dirty="0">
                <a:solidFill>
                  <a:prstClr val="white"/>
                </a:solidFill>
                <a:latin typeface="Book Antiqua"/>
              </a:rPr>
              <a:t>NCFF </a:t>
            </a:r>
            <a:r>
              <a:rPr lang="en-US" sz="1600" dirty="0" err="1">
                <a:solidFill>
                  <a:prstClr val="white"/>
                </a:solidFill>
                <a:latin typeface="Book Antiqua"/>
              </a:rPr>
              <a:t>Askings</a:t>
            </a:r>
            <a:endParaRPr lang="en-US" sz="1600" dirty="0">
              <a:solidFill>
                <a:prstClr val="white"/>
              </a:solidFill>
              <a:latin typeface="Book Antiqua"/>
            </a:endParaRPr>
          </a:p>
        </p:txBody>
      </p:sp>
      <p:sp>
        <p:nvSpPr>
          <p:cNvPr id="26" name="TextBox 25"/>
          <p:cNvSpPr txBox="1"/>
          <p:nvPr/>
        </p:nvSpPr>
        <p:spPr>
          <a:xfrm rot="1695898">
            <a:off x="2352347" y="3421179"/>
            <a:ext cx="2744783" cy="646331"/>
          </a:xfrm>
          <a:prstGeom prst="rect">
            <a:avLst/>
          </a:prstGeom>
          <a:noFill/>
        </p:spPr>
        <p:txBody>
          <a:bodyPr wrap="square" rtlCol="0">
            <a:spAutoFit/>
          </a:bodyPr>
          <a:lstStyle/>
          <a:p>
            <a:r>
              <a:rPr lang="en-US" dirty="0">
                <a:solidFill>
                  <a:prstClr val="white"/>
                </a:solidFill>
                <a:latin typeface="Book Antiqua"/>
              </a:rPr>
              <a:t>75.6% available TF income</a:t>
            </a:r>
          </a:p>
        </p:txBody>
      </p:sp>
      <p:sp>
        <p:nvSpPr>
          <p:cNvPr id="27" name="TextBox 26"/>
          <p:cNvSpPr txBox="1"/>
          <p:nvPr/>
        </p:nvSpPr>
        <p:spPr>
          <a:xfrm rot="19928479">
            <a:off x="7731076" y="3080304"/>
            <a:ext cx="2741149" cy="646331"/>
          </a:xfrm>
          <a:prstGeom prst="rect">
            <a:avLst/>
          </a:prstGeom>
          <a:noFill/>
        </p:spPr>
        <p:txBody>
          <a:bodyPr wrap="square" rtlCol="0">
            <a:spAutoFit/>
          </a:bodyPr>
          <a:lstStyle/>
          <a:p>
            <a:r>
              <a:rPr lang="en-US" dirty="0">
                <a:solidFill>
                  <a:prstClr val="white"/>
                </a:solidFill>
                <a:latin typeface="Book Antiqua"/>
              </a:rPr>
              <a:t>24.4% available TF income</a:t>
            </a:r>
          </a:p>
        </p:txBody>
      </p:sp>
      <p:cxnSp>
        <p:nvCxnSpPr>
          <p:cNvPr id="44" name="Straight Arrow Connector 43"/>
          <p:cNvCxnSpPr>
            <a:endCxn id="5" idx="2"/>
          </p:cNvCxnSpPr>
          <p:nvPr/>
        </p:nvCxnSpPr>
        <p:spPr>
          <a:xfrm flipH="1" flipV="1">
            <a:off x="2857500" y="2893368"/>
            <a:ext cx="1333500" cy="699804"/>
          </a:xfrm>
          <a:prstGeom prst="straightConnector1">
            <a:avLst/>
          </a:prstGeom>
          <a:ln w="38100">
            <a:solidFill>
              <a:schemeClr val="accent6">
                <a:lumMod val="75000"/>
              </a:schemeClr>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6" idx="2"/>
          </p:cNvCxnSpPr>
          <p:nvPr/>
        </p:nvCxnSpPr>
        <p:spPr>
          <a:xfrm flipV="1">
            <a:off x="8077200" y="2893368"/>
            <a:ext cx="1295400" cy="699804"/>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 idx="2"/>
            <a:endCxn id="8" idx="0"/>
          </p:cNvCxnSpPr>
          <p:nvPr/>
        </p:nvCxnSpPr>
        <p:spPr>
          <a:xfrm flipH="1">
            <a:off x="6125832" y="3714144"/>
            <a:ext cx="23271" cy="1238857"/>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991600" y="5513726"/>
            <a:ext cx="15240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Book Antiqua"/>
              </a:rPr>
              <a:t>QLC Foundation</a:t>
            </a:r>
          </a:p>
        </p:txBody>
      </p:sp>
      <p:cxnSp>
        <p:nvCxnSpPr>
          <p:cNvPr id="18" name="Straight Arrow Connector 17"/>
          <p:cNvCxnSpPr>
            <a:stCxn id="15" idx="1"/>
          </p:cNvCxnSpPr>
          <p:nvPr/>
        </p:nvCxnSpPr>
        <p:spPr>
          <a:xfrm flipH="1">
            <a:off x="7802232" y="6009026"/>
            <a:ext cx="1189369" cy="0"/>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967148" y="5682734"/>
            <a:ext cx="1134503" cy="369332"/>
          </a:xfrm>
          <a:prstGeom prst="rect">
            <a:avLst/>
          </a:prstGeom>
          <a:noFill/>
        </p:spPr>
        <p:txBody>
          <a:bodyPr wrap="square" rtlCol="0">
            <a:spAutoFit/>
          </a:bodyPr>
          <a:lstStyle/>
          <a:p>
            <a:r>
              <a:rPr lang="en-US" dirty="0">
                <a:solidFill>
                  <a:prstClr val="white"/>
                </a:solidFill>
                <a:latin typeface="Book Antiqua"/>
              </a:rPr>
              <a:t>Funding</a:t>
            </a:r>
          </a:p>
        </p:txBody>
      </p:sp>
      <p:cxnSp>
        <p:nvCxnSpPr>
          <p:cNvPr id="6" name="Straight Arrow Connector 5"/>
          <p:cNvCxnSpPr/>
          <p:nvPr/>
        </p:nvCxnSpPr>
        <p:spPr>
          <a:xfrm>
            <a:off x="10134600" y="2893368"/>
            <a:ext cx="0" cy="1512348"/>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3"/>
          </p:cNvCxnSpPr>
          <p:nvPr/>
        </p:nvCxnSpPr>
        <p:spPr>
          <a:xfrm flipH="1">
            <a:off x="7802232" y="4393740"/>
            <a:ext cx="2332369" cy="1473661"/>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33600" y="2893368"/>
            <a:ext cx="0" cy="1488132"/>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1"/>
          </p:cNvCxnSpPr>
          <p:nvPr/>
        </p:nvCxnSpPr>
        <p:spPr>
          <a:xfrm>
            <a:off x="2133601" y="4381500"/>
            <a:ext cx="2315831" cy="1485900"/>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9601204">
            <a:off x="7892707" y="4737641"/>
            <a:ext cx="2292615" cy="646331"/>
          </a:xfrm>
          <a:prstGeom prst="rect">
            <a:avLst/>
          </a:prstGeom>
          <a:noFill/>
        </p:spPr>
        <p:txBody>
          <a:bodyPr wrap="none" rtlCol="0">
            <a:spAutoFit/>
          </a:bodyPr>
          <a:lstStyle/>
          <a:p>
            <a:r>
              <a:rPr lang="en-US" dirty="0">
                <a:solidFill>
                  <a:prstClr val="white"/>
                </a:solidFill>
                <a:latin typeface="Book Antiqua"/>
              </a:rPr>
              <a:t>NCYM/QLC Pledge</a:t>
            </a:r>
          </a:p>
          <a:p>
            <a:pPr algn="ctr"/>
            <a:r>
              <a:rPr lang="en-US" dirty="0">
                <a:solidFill>
                  <a:prstClr val="white"/>
                </a:solidFill>
                <a:latin typeface="Book Antiqua"/>
              </a:rPr>
              <a:t> (24.4%)</a:t>
            </a:r>
          </a:p>
        </p:txBody>
      </p:sp>
      <p:sp>
        <p:nvSpPr>
          <p:cNvPr id="7" name="TextBox 6"/>
          <p:cNvSpPr txBox="1"/>
          <p:nvPr/>
        </p:nvSpPr>
        <p:spPr>
          <a:xfrm rot="1915056">
            <a:off x="2036630" y="4745494"/>
            <a:ext cx="2395238" cy="646331"/>
          </a:xfrm>
          <a:prstGeom prst="rect">
            <a:avLst/>
          </a:prstGeom>
          <a:noFill/>
        </p:spPr>
        <p:txBody>
          <a:bodyPr wrap="square" rtlCol="0">
            <a:spAutoFit/>
          </a:bodyPr>
          <a:lstStyle/>
          <a:p>
            <a:pPr algn="ctr"/>
            <a:r>
              <a:rPr lang="en-US" dirty="0">
                <a:solidFill>
                  <a:prstClr val="white"/>
                </a:solidFill>
                <a:latin typeface="Book Antiqua"/>
              </a:rPr>
              <a:t>NCYM/QLC Pledge (75.6%)</a:t>
            </a:r>
          </a:p>
        </p:txBody>
      </p:sp>
      <p:sp>
        <p:nvSpPr>
          <p:cNvPr id="20" name="Rounded Rectangle 19"/>
          <p:cNvSpPr/>
          <p:nvPr/>
        </p:nvSpPr>
        <p:spPr>
          <a:xfrm>
            <a:off x="4648200" y="4114801"/>
            <a:ext cx="990600" cy="745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Book Antiqua"/>
              </a:rPr>
              <a:t>NCYM Funds, LLC</a:t>
            </a:r>
          </a:p>
        </p:txBody>
      </p:sp>
      <p:cxnSp>
        <p:nvCxnSpPr>
          <p:cNvPr id="25" name="Straight Connector 24"/>
          <p:cNvCxnSpPr>
            <a:endCxn id="20" idx="0"/>
          </p:cNvCxnSpPr>
          <p:nvPr/>
        </p:nvCxnSpPr>
        <p:spPr>
          <a:xfrm>
            <a:off x="5143500" y="3714143"/>
            <a:ext cx="0" cy="400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59074" y="42839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5400000">
            <a:off x="5618924" y="4156449"/>
            <a:ext cx="1383146" cy="369332"/>
          </a:xfrm>
          <a:prstGeom prst="rect">
            <a:avLst/>
          </a:prstGeom>
          <a:noFill/>
        </p:spPr>
        <p:txBody>
          <a:bodyPr wrap="square" rtlCol="0">
            <a:spAutoFit/>
          </a:bodyPr>
          <a:lstStyle/>
          <a:p>
            <a:r>
              <a:rPr lang="en-US" dirty="0">
                <a:solidFill>
                  <a:prstClr val="white"/>
                </a:solidFill>
                <a:latin typeface="Book Antiqua"/>
              </a:rPr>
              <a:t> TF income</a:t>
            </a:r>
          </a:p>
        </p:txBody>
      </p:sp>
      <p:cxnSp>
        <p:nvCxnSpPr>
          <p:cNvPr id="17" name="Straight Arrow Connector 16"/>
          <p:cNvCxnSpPr>
            <a:stCxn id="8" idx="0"/>
            <a:endCxn id="4" idx="2"/>
          </p:cNvCxnSpPr>
          <p:nvPr/>
        </p:nvCxnSpPr>
        <p:spPr>
          <a:xfrm flipV="1">
            <a:off x="6125832" y="3714144"/>
            <a:ext cx="23271" cy="1238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67400" y="3714144"/>
            <a:ext cx="0" cy="1238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19">
            <a:extLst>
              <a:ext uri="{FF2B5EF4-FFF2-40B4-BE49-F238E27FC236}">
                <a16:creationId xmlns:a16="http://schemas.microsoft.com/office/drawing/2014/main" xmlns="" id="{63B6F5F5-5E99-4CA3-B8D5-7555A78B8ACA}"/>
              </a:ext>
            </a:extLst>
          </p:cNvPr>
          <p:cNvSpPr/>
          <p:nvPr/>
        </p:nvSpPr>
        <p:spPr>
          <a:xfrm>
            <a:off x="6580905" y="4114801"/>
            <a:ext cx="1106796" cy="745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Book Antiqua"/>
              </a:rPr>
              <a:t>NC FDS, LLC</a:t>
            </a:r>
          </a:p>
        </p:txBody>
      </p:sp>
      <p:cxnSp>
        <p:nvCxnSpPr>
          <p:cNvPr id="10" name="Straight Connector 9">
            <a:extLst>
              <a:ext uri="{FF2B5EF4-FFF2-40B4-BE49-F238E27FC236}">
                <a16:creationId xmlns:a16="http://schemas.microsoft.com/office/drawing/2014/main" xmlns="" id="{54BCAB95-67EF-4ECF-AF9C-DD493460A2E0}"/>
              </a:ext>
            </a:extLst>
          </p:cNvPr>
          <p:cNvCxnSpPr>
            <a:cxnSpLocks/>
            <a:stCxn id="29" idx="0"/>
          </p:cNvCxnSpPr>
          <p:nvPr/>
        </p:nvCxnSpPr>
        <p:spPr>
          <a:xfrm flipV="1">
            <a:off x="7134303" y="3714143"/>
            <a:ext cx="0" cy="400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98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55100-7000-4DCE-815D-0FA2A29FEF59}"/>
              </a:ext>
            </a:extLst>
          </p:cNvPr>
          <p:cNvSpPr>
            <a:spLocks noGrp="1"/>
          </p:cNvSpPr>
          <p:nvPr>
            <p:ph type="title"/>
          </p:nvPr>
        </p:nvSpPr>
        <p:spPr>
          <a:xfrm>
            <a:off x="509016" y="1705232"/>
            <a:ext cx="10972800" cy="2508422"/>
          </a:xfrm>
        </p:spPr>
        <p:txBody>
          <a:bodyPr>
            <a:normAutofit fontScale="90000"/>
          </a:bodyPr>
          <a:lstStyle/>
          <a:p>
            <a:r>
              <a:rPr lang="en-US" sz="4400" dirty="0">
                <a:solidFill>
                  <a:schemeClr val="tx1"/>
                </a:solidFill>
              </a:rPr>
              <a:t>North Carolina Fellowship of Friends</a:t>
            </a:r>
            <a:br>
              <a:rPr lang="en-US" sz="4400" dirty="0">
                <a:solidFill>
                  <a:schemeClr val="tx1"/>
                </a:solidFill>
              </a:rPr>
            </a:br>
            <a:r>
              <a:rPr lang="en-US" sz="4000" dirty="0">
                <a:solidFill>
                  <a:schemeClr val="tx1"/>
                </a:solidFill>
              </a:rPr>
              <a:t/>
            </a:r>
            <a:br>
              <a:rPr lang="en-US" sz="4000" dirty="0">
                <a:solidFill>
                  <a:schemeClr val="tx1"/>
                </a:solidFill>
              </a:rPr>
            </a:br>
            <a:r>
              <a:rPr lang="en-US" sz="4000" dirty="0">
                <a:solidFill>
                  <a:schemeClr val="tx1"/>
                </a:solidFill>
              </a:rPr>
              <a:t>Frank Massey</a:t>
            </a:r>
            <a:br>
              <a:rPr lang="en-US" sz="4000" dirty="0">
                <a:solidFill>
                  <a:schemeClr val="tx1"/>
                </a:solidFill>
              </a:rPr>
            </a:br>
            <a:r>
              <a:rPr lang="en-US" sz="4000" dirty="0">
                <a:solidFill>
                  <a:schemeClr val="tx1"/>
                </a:solidFill>
              </a:rPr>
              <a:t>NCFF Clerk</a:t>
            </a:r>
          </a:p>
        </p:txBody>
      </p:sp>
    </p:spTree>
    <p:extLst>
      <p:ext uri="{BB962C8B-B14F-4D97-AF65-F5344CB8AC3E}">
        <p14:creationId xmlns:p14="http://schemas.microsoft.com/office/powerpoint/2010/main" val="22342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a:latin typeface="Garamond" panose="02020404030301010803" pitchFamily="18" charset="0"/>
              </a:rPr>
              <a:t>North Carolina</a:t>
            </a:r>
            <a:br>
              <a:rPr lang="en-US" sz="5400" dirty="0">
                <a:latin typeface="Garamond" panose="02020404030301010803" pitchFamily="18" charset="0"/>
              </a:rPr>
            </a:br>
            <a:r>
              <a:rPr lang="en-US" sz="5400" dirty="0">
                <a:latin typeface="Garamond" panose="02020404030301010803" pitchFamily="18" charset="0"/>
              </a:rPr>
              <a:t>Fellowship of Friends</a:t>
            </a:r>
          </a:p>
        </p:txBody>
      </p:sp>
      <p:sp>
        <p:nvSpPr>
          <p:cNvPr id="3" name="Subtitle 2"/>
          <p:cNvSpPr>
            <a:spLocks noGrp="1"/>
          </p:cNvSpPr>
          <p:nvPr>
            <p:ph type="subTitle" idx="1"/>
          </p:nvPr>
        </p:nvSpPr>
        <p:spPr/>
        <p:txBody>
          <a:bodyPr/>
          <a:lstStyle/>
          <a:p>
            <a:r>
              <a:rPr lang="en-US" dirty="0">
                <a:latin typeface="Garamond" panose="02020404030301010803" pitchFamily="18" charset="0"/>
              </a:rPr>
              <a:t>Report to NCYM, Inc.</a:t>
            </a:r>
          </a:p>
          <a:p>
            <a:r>
              <a:rPr lang="en-US" b="1" dirty="0">
                <a:latin typeface="Garamond" panose="02020404030301010803" pitchFamily="18" charset="0"/>
              </a:rPr>
              <a:t>2 November 2019</a:t>
            </a:r>
            <a:endParaRPr lang="en-US" dirty="0">
              <a:latin typeface="Garamond" panose="02020404030301010803" pitchFamily="18" charset="0"/>
            </a:endParaRPr>
          </a:p>
        </p:txBody>
      </p:sp>
      <p:sp>
        <p:nvSpPr>
          <p:cNvPr id="4" name="TextBox 3">
            <a:extLst>
              <a:ext uri="{FF2B5EF4-FFF2-40B4-BE49-F238E27FC236}">
                <a16:creationId xmlns:a16="http://schemas.microsoft.com/office/drawing/2014/main" xmlns="" id="{B4D1FA86-920B-41AF-80B1-3FDE4D163642}"/>
              </a:ext>
            </a:extLst>
          </p:cNvPr>
          <p:cNvSpPr txBox="1"/>
          <p:nvPr/>
        </p:nvSpPr>
        <p:spPr>
          <a:xfrm>
            <a:off x="119406" y="1184635"/>
            <a:ext cx="11953188" cy="400110"/>
          </a:xfrm>
          <a:prstGeom prst="rect">
            <a:avLst/>
          </a:prstGeom>
          <a:noFill/>
        </p:spPr>
        <p:txBody>
          <a:bodyPr wrap="square" rtlCol="0">
            <a:spAutoFit/>
          </a:bodyPr>
          <a:lstStyle/>
          <a:p>
            <a:pPr algn="ctr"/>
            <a:r>
              <a:rPr lang="en-US" sz="2000" i="1" dirty="0">
                <a:solidFill>
                  <a:srgbClr val="FF0000"/>
                </a:solidFill>
              </a:rPr>
              <a:t>Frank Massey, Clerk of NCFF, presented the annual report for: </a:t>
            </a:r>
          </a:p>
        </p:txBody>
      </p:sp>
    </p:spTree>
    <p:extLst>
      <p:ext uri="{BB962C8B-B14F-4D97-AF65-F5344CB8AC3E}">
        <p14:creationId xmlns:p14="http://schemas.microsoft.com/office/powerpoint/2010/main" val="39661348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latin typeface="Garamond" panose="02020404030301010803" pitchFamily="18" charset="0"/>
              </a:rPr>
              <a:t>NC Fellowship of Friends </a:t>
            </a:r>
            <a:r>
              <a:rPr lang="en-US" dirty="0">
                <a:latin typeface="Garamond" panose="02020404030301010803" pitchFamily="18" charset="0"/>
              </a:rPr>
              <a:t/>
            </a:r>
            <a:br>
              <a:rPr lang="en-US" dirty="0">
                <a:latin typeface="Garamond" panose="02020404030301010803" pitchFamily="18" charset="0"/>
              </a:rPr>
            </a:br>
            <a:r>
              <a:rPr lang="en-US" sz="3100" dirty="0">
                <a:latin typeface="Garamond" panose="02020404030301010803" pitchFamily="18" charset="0"/>
              </a:rPr>
              <a:t>Organization</a:t>
            </a:r>
            <a:r>
              <a:rPr lang="en-US" dirty="0">
                <a:latin typeface="Garamond" panose="02020404030301010803" pitchFamily="18" charset="0"/>
              </a:rPr>
              <a:t/>
            </a:r>
            <a:br>
              <a:rPr lang="en-US" dirty="0">
                <a:latin typeface="Garamond" panose="02020404030301010803" pitchFamily="18" charset="0"/>
              </a:rPr>
            </a:b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85000" lnSpcReduction="20000"/>
          </a:bodyPr>
          <a:lstStyle/>
          <a:p>
            <a:endParaRPr lang="en-US" dirty="0">
              <a:latin typeface="Garamond" panose="02020404030301010803" pitchFamily="18" charset="0"/>
            </a:endParaRPr>
          </a:p>
          <a:p>
            <a:r>
              <a:rPr lang="en-US" dirty="0">
                <a:latin typeface="Garamond" panose="02020404030301010803" pitchFamily="18" charset="0"/>
              </a:rPr>
              <a:t>Recording Committee</a:t>
            </a:r>
          </a:p>
          <a:p>
            <a:r>
              <a:rPr lang="en-US" dirty="0">
                <a:latin typeface="Garamond" panose="02020404030301010803" pitchFamily="18" charset="0"/>
              </a:rPr>
              <a:t>Meeting Nurture and Development Committee</a:t>
            </a:r>
          </a:p>
          <a:p>
            <a:r>
              <a:rPr lang="en-US" dirty="0">
                <a:latin typeface="Garamond" panose="02020404030301010803" pitchFamily="18" charset="0"/>
              </a:rPr>
              <a:t>Social Justice Working Group</a:t>
            </a:r>
          </a:p>
          <a:p>
            <a:r>
              <a:rPr lang="en-US" dirty="0">
                <a:latin typeface="Garamond" panose="02020404030301010803" pitchFamily="18" charset="0"/>
              </a:rPr>
              <a:t>Outreach Working Group</a:t>
            </a:r>
          </a:p>
          <a:p>
            <a:r>
              <a:rPr lang="en-US" dirty="0">
                <a:latin typeface="Garamond" panose="02020404030301010803" pitchFamily="18" charset="0"/>
              </a:rPr>
              <a:t>Youth &amp; Children Working Group</a:t>
            </a:r>
          </a:p>
          <a:p>
            <a:r>
              <a:rPr lang="en-US" dirty="0">
                <a:latin typeface="Garamond" panose="02020404030301010803" pitchFamily="18" charset="0"/>
              </a:rPr>
              <a:t>Faith &amp; Practice Committee </a:t>
            </a:r>
            <a:r>
              <a:rPr lang="en-US" sz="2400" i="1" dirty="0">
                <a:solidFill>
                  <a:srgbClr val="FF0000"/>
                </a:solidFill>
                <a:latin typeface="Garamond" panose="02020404030301010803" pitchFamily="18" charset="0"/>
              </a:rPr>
              <a:t>(to be reviewed for NCFF approval 11/9/19)</a:t>
            </a:r>
            <a:endParaRPr lang="en-US" sz="2400" dirty="0">
              <a:latin typeface="Garamond" panose="02020404030301010803" pitchFamily="18" charset="0"/>
            </a:endParaRPr>
          </a:p>
          <a:p>
            <a:r>
              <a:rPr lang="en-US" dirty="0">
                <a:latin typeface="Garamond" panose="02020404030301010803" pitchFamily="18" charset="0"/>
              </a:rPr>
              <a:t>Manual of Procedure (Administration Guidelines)</a:t>
            </a:r>
          </a:p>
          <a:p>
            <a:endParaRPr lang="en-US" dirty="0">
              <a:latin typeface="Garamond" panose="02020404030301010803" pitchFamily="18" charset="0"/>
            </a:endParaRPr>
          </a:p>
          <a:p>
            <a:r>
              <a:rPr lang="en-US" dirty="0">
                <a:latin typeface="Garamond" panose="02020404030301010803" pitchFamily="18" charset="0"/>
              </a:rPr>
              <a:t>NCFF gathers in March, August for Annual Session, and November</a:t>
            </a:r>
          </a:p>
          <a:p>
            <a:endParaRPr lang="en-US" dirty="0"/>
          </a:p>
        </p:txBody>
      </p:sp>
    </p:spTree>
    <p:extLst>
      <p:ext uri="{BB962C8B-B14F-4D97-AF65-F5344CB8AC3E}">
        <p14:creationId xmlns:p14="http://schemas.microsoft.com/office/powerpoint/2010/main" val="40418851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latin typeface="Garamond" panose="02020404030301010803" pitchFamily="18" charset="0"/>
              </a:rPr>
              <a:t>NC Fellowship of Friends</a:t>
            </a:r>
            <a:r>
              <a:rPr lang="en-US" dirty="0">
                <a:latin typeface="Garamond" panose="02020404030301010803" pitchFamily="18" charset="0"/>
              </a:rPr>
              <a:t/>
            </a:r>
            <a:br>
              <a:rPr lang="en-US" dirty="0">
                <a:latin typeface="Garamond" panose="02020404030301010803" pitchFamily="18" charset="0"/>
              </a:rPr>
            </a:br>
            <a:r>
              <a:rPr lang="en-US" sz="3600" dirty="0">
                <a:latin typeface="Garamond" panose="02020404030301010803" pitchFamily="18" charset="0"/>
              </a:rPr>
              <a:t>2018 Trust Fund Income &amp; Expenses</a:t>
            </a:r>
            <a:br>
              <a:rPr lang="en-US" sz="3600" dirty="0">
                <a:latin typeface="Garamond" panose="02020404030301010803" pitchFamily="18" charset="0"/>
              </a:rPr>
            </a:br>
            <a:endParaRPr lang="en-US" sz="3600" dirty="0">
              <a:latin typeface="Garamond" panose="02020404030301010803" pitchFamily="18" charset="0"/>
            </a:endParaRPr>
          </a:p>
        </p:txBody>
      </p:sp>
      <p:sp>
        <p:nvSpPr>
          <p:cNvPr id="3" name="Content Placeholder 2"/>
          <p:cNvSpPr>
            <a:spLocks noGrp="1"/>
          </p:cNvSpPr>
          <p:nvPr>
            <p:ph idx="1"/>
          </p:nvPr>
        </p:nvSpPr>
        <p:spPr/>
        <p:txBody>
          <a:bodyPr>
            <a:normAutofit/>
          </a:bodyPr>
          <a:lstStyle/>
          <a:p>
            <a:pPr marL="0" indent="0">
              <a:buNone/>
            </a:pPr>
            <a:r>
              <a:rPr lang="en-US" b="1" dirty="0">
                <a:latin typeface="Garamond" panose="02020404030301010803" pitchFamily="18" charset="0"/>
              </a:rPr>
              <a:t>Outreach</a:t>
            </a:r>
            <a:r>
              <a:rPr lang="en-US" dirty="0">
                <a:latin typeface="Garamond" panose="02020404030301010803" pitchFamily="18" charset="0"/>
              </a:rPr>
              <a:t> (income: $10,889)</a:t>
            </a:r>
          </a:p>
          <a:p>
            <a:pPr marL="0" indent="0">
              <a:lnSpc>
                <a:spcPct val="150000"/>
              </a:lnSpc>
              <a:buNone/>
            </a:pPr>
            <a:r>
              <a:rPr lang="en-US" dirty="0">
                <a:latin typeface="Garamond" panose="02020404030301010803" pitchFamily="18" charset="0"/>
              </a:rPr>
              <a:t>Jamaica Project					        $500</a:t>
            </a:r>
          </a:p>
          <a:p>
            <a:pPr marL="0" indent="0">
              <a:lnSpc>
                <a:spcPct val="150000"/>
              </a:lnSpc>
              <a:buNone/>
            </a:pPr>
            <a:r>
              <a:rPr lang="en-US" dirty="0">
                <a:latin typeface="Garamond" panose="02020404030301010803" pitchFamily="18" charset="0"/>
              </a:rPr>
              <a:t>“Living Letters” trip to the Palestine/Israel    $750</a:t>
            </a:r>
          </a:p>
          <a:p>
            <a:pPr marL="0" indent="0">
              <a:lnSpc>
                <a:spcPct val="150000"/>
              </a:lnSpc>
              <a:buNone/>
            </a:pPr>
            <a:r>
              <a:rPr lang="en-US" dirty="0">
                <a:latin typeface="Garamond" panose="02020404030301010803" pitchFamily="18" charset="0"/>
              </a:rPr>
              <a:t>MOWA/Choctaw				      $2,000 </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Total Disbursed: 					      $3,250</a:t>
            </a:r>
          </a:p>
          <a:p>
            <a:endParaRPr lang="en-US" dirty="0"/>
          </a:p>
        </p:txBody>
      </p:sp>
    </p:spTree>
    <p:extLst>
      <p:ext uri="{BB962C8B-B14F-4D97-AF65-F5344CB8AC3E}">
        <p14:creationId xmlns:p14="http://schemas.microsoft.com/office/powerpoint/2010/main" val="30007380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latin typeface="Garamond" panose="02020404030301010803" pitchFamily="18" charset="0"/>
              </a:rPr>
              <a:t>NC Fellowship of Friends</a:t>
            </a:r>
            <a:r>
              <a:rPr lang="en-US" dirty="0">
                <a:latin typeface="Garamond" panose="02020404030301010803" pitchFamily="18" charset="0"/>
              </a:rPr>
              <a:t/>
            </a:r>
            <a:br>
              <a:rPr lang="en-US" dirty="0">
                <a:latin typeface="Garamond" panose="02020404030301010803" pitchFamily="18" charset="0"/>
              </a:rPr>
            </a:br>
            <a:r>
              <a:rPr lang="en-US" sz="3600" dirty="0">
                <a:latin typeface="Garamond" panose="02020404030301010803" pitchFamily="18" charset="0"/>
              </a:rPr>
              <a:t>2018 Trust Fund Income &amp; Expenses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b="1" dirty="0">
                <a:latin typeface="Garamond" panose="02020404030301010803" pitchFamily="18" charset="0"/>
              </a:rPr>
              <a:t>Young Friends Activities </a:t>
            </a:r>
            <a:r>
              <a:rPr lang="en-US" dirty="0">
                <a:latin typeface="Garamond" panose="02020404030301010803" pitchFamily="18" charset="0"/>
              </a:rPr>
              <a:t>(income $71)      $1,000</a:t>
            </a:r>
          </a:p>
          <a:p>
            <a:endParaRPr lang="en-US" dirty="0">
              <a:latin typeface="Garamond" panose="02020404030301010803" pitchFamily="18" charset="0"/>
            </a:endParaRPr>
          </a:p>
          <a:p>
            <a:endParaRPr lang="en-US" dirty="0">
              <a:latin typeface="Garamond" panose="02020404030301010803" pitchFamily="18" charset="0"/>
            </a:endParaRPr>
          </a:p>
          <a:p>
            <a:pPr marL="0" indent="0">
              <a:buNone/>
            </a:pPr>
            <a:r>
              <a:rPr lang="en-US" b="1" dirty="0">
                <a:latin typeface="Garamond" panose="02020404030301010803" pitchFamily="18" charset="0"/>
              </a:rPr>
              <a:t>Church Extension </a:t>
            </a:r>
            <a:r>
              <a:rPr lang="en-US" dirty="0">
                <a:latin typeface="Garamond" panose="02020404030301010803" pitchFamily="18" charset="0"/>
              </a:rPr>
              <a:t>(income $14,839)	      $4,600 grant to Statesville Friends Meeting for refurbishing their meeting house</a:t>
            </a:r>
          </a:p>
          <a:p>
            <a:endParaRPr lang="en-US" dirty="0"/>
          </a:p>
        </p:txBody>
      </p:sp>
    </p:spTree>
    <p:extLst>
      <p:ext uri="{BB962C8B-B14F-4D97-AF65-F5344CB8AC3E}">
        <p14:creationId xmlns:p14="http://schemas.microsoft.com/office/powerpoint/2010/main" val="33309621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
            </a:r>
            <a:br>
              <a:rPr lang="en-US" b="1" dirty="0">
                <a:latin typeface="Garamond" panose="02020404030301010803" pitchFamily="18" charset="0"/>
              </a:rPr>
            </a:br>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sz="3100" dirty="0">
                <a:latin typeface="Garamond" panose="02020404030301010803" pitchFamily="18" charset="0"/>
              </a:rPr>
              <a:t>On 2019 Activities</a:t>
            </a:r>
            <a:br>
              <a:rPr lang="en-US" sz="3100" dirty="0">
                <a:latin typeface="Garamond" panose="02020404030301010803" pitchFamily="18" charset="0"/>
              </a:rPr>
            </a:br>
            <a:endParaRPr lang="en-US" sz="3100"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3000" b="1" dirty="0">
                <a:latin typeface="Garamond" panose="02020404030301010803" pitchFamily="18" charset="0"/>
              </a:rPr>
              <a:t>Friends United Meeting:</a:t>
            </a:r>
            <a:endParaRPr lang="en-US" sz="3000" dirty="0">
              <a:latin typeface="Garamond" panose="02020404030301010803" pitchFamily="18" charset="0"/>
            </a:endParaRPr>
          </a:p>
          <a:p>
            <a:pPr marL="0" indent="0">
              <a:buNone/>
            </a:pPr>
            <a:r>
              <a:rPr lang="en-US" sz="3000" b="1" dirty="0">
                <a:latin typeface="Garamond" panose="02020404030301010803" pitchFamily="18" charset="0"/>
              </a:rPr>
              <a:t>Girl Child Education				       $1,000</a:t>
            </a:r>
            <a:endParaRPr lang="en-US" sz="3000" dirty="0">
              <a:latin typeface="Garamond" panose="02020404030301010803" pitchFamily="18" charset="0"/>
            </a:endParaRPr>
          </a:p>
          <a:p>
            <a:pPr marL="0" indent="0">
              <a:buNone/>
            </a:pPr>
            <a:r>
              <a:rPr lang="en-US" sz="3000" dirty="0">
                <a:latin typeface="Garamond" panose="02020404030301010803" pitchFamily="18" charset="0"/>
              </a:rPr>
              <a:t>	They are shy, here in the head teacher’s office, speaking softly and hesitantly in English—which is, after all, their third language. But they’ve come. </a:t>
            </a:r>
          </a:p>
          <a:p>
            <a:pPr marL="0" indent="0">
              <a:buNone/>
            </a:pPr>
            <a:r>
              <a:rPr lang="en-US" sz="3000" dirty="0">
                <a:latin typeface="Garamond" panose="02020404030301010803" pitchFamily="18" charset="0"/>
              </a:rPr>
              <a:t>	“I like to be at school,” says the first girl, age thirteen, “because at home, when I am not at school, I am cooking and caring for animals and I do not have time to read.”…</a:t>
            </a:r>
            <a:r>
              <a:rPr lang="en-US" sz="2800" dirty="0">
                <a:latin typeface="Garamond" panose="02020404030301010803" pitchFamily="18" charset="0"/>
              </a:rPr>
              <a:t>. Their mothers did not go to school; just ten years ago, here in </a:t>
            </a:r>
            <a:r>
              <a:rPr lang="en-US" sz="2800" dirty="0" err="1">
                <a:latin typeface="Garamond" panose="02020404030301010803" pitchFamily="18" charset="0"/>
              </a:rPr>
              <a:t>Loltulelei</a:t>
            </a:r>
            <a:r>
              <a:rPr lang="en-US" sz="2800" dirty="0">
                <a:latin typeface="Garamond" panose="02020404030301010803" pitchFamily="18" charset="0"/>
              </a:rPr>
              <a:t>, Samburu, only two girls graduated from the eighth grade. (Last year, thirty girls did. This primary school is transforming the community.)</a:t>
            </a:r>
          </a:p>
          <a:p>
            <a:pPr marL="0" indent="0">
              <a:buNone/>
            </a:pPr>
            <a:endParaRPr lang="en-US" sz="2800" dirty="0"/>
          </a:p>
          <a:p>
            <a:pPr marL="0" indent="0">
              <a:buNone/>
            </a:pPr>
            <a:endParaRPr lang="en-US" sz="3000" dirty="0">
              <a:latin typeface="Garamond" panose="02020404030301010803" pitchFamily="18" charset="0"/>
            </a:endParaRPr>
          </a:p>
          <a:p>
            <a:endParaRPr lang="en-US" dirty="0"/>
          </a:p>
        </p:txBody>
      </p:sp>
    </p:spTree>
    <p:extLst>
      <p:ext uri="{BB962C8B-B14F-4D97-AF65-F5344CB8AC3E}">
        <p14:creationId xmlns:p14="http://schemas.microsoft.com/office/powerpoint/2010/main" val="24771123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sz="3100" dirty="0">
                <a:latin typeface="Garamond" panose="02020404030301010803" pitchFamily="18" charset="0"/>
              </a:rPr>
              <a:t>On 2019 Activities</a:t>
            </a:r>
          </a:p>
        </p:txBody>
      </p:sp>
      <p:sp>
        <p:nvSpPr>
          <p:cNvPr id="3" name="Content Placeholder 2"/>
          <p:cNvSpPr>
            <a:spLocks noGrp="1"/>
          </p:cNvSpPr>
          <p:nvPr>
            <p:ph idx="1"/>
          </p:nvPr>
        </p:nvSpPr>
        <p:spPr/>
        <p:txBody>
          <a:bodyPr>
            <a:normAutofit/>
          </a:bodyPr>
          <a:lstStyle/>
          <a:p>
            <a:pPr marL="0" indent="0">
              <a:buNone/>
            </a:pPr>
            <a:r>
              <a:rPr lang="en-US" b="1" dirty="0">
                <a:latin typeface="Garamond" panose="02020404030301010803" pitchFamily="18" charset="0"/>
              </a:rPr>
              <a:t>Belize Friends School and Center</a:t>
            </a:r>
            <a:r>
              <a:rPr lang="en-US" dirty="0">
                <a:latin typeface="Garamond" panose="02020404030301010803" pitchFamily="18" charset="0"/>
              </a:rPr>
              <a:t>	      </a:t>
            </a:r>
            <a:r>
              <a:rPr lang="en-US" b="1" dirty="0">
                <a:latin typeface="Garamond" panose="02020404030301010803" pitchFamily="18" charset="0"/>
              </a:rPr>
              <a:t>$1,000</a:t>
            </a:r>
          </a:p>
          <a:p>
            <a:pPr marL="0" indent="0">
              <a:buNone/>
            </a:pPr>
            <a:r>
              <a:rPr lang="en-US" dirty="0">
                <a:latin typeface="Garamond" panose="02020404030301010803" pitchFamily="18" charset="0"/>
              </a:rPr>
              <a:t>	Belize Friends School gives young people in Belize a second chance to succeed at entering High school or Trade school and to be successful in life!</a:t>
            </a:r>
          </a:p>
          <a:p>
            <a:pPr marL="0" indent="0">
              <a:buNone/>
            </a:pPr>
            <a:r>
              <a:rPr lang="en-US" dirty="0">
                <a:latin typeface="Garamond" panose="02020404030301010803" pitchFamily="18" charset="0"/>
              </a:rPr>
              <a:t>	From the U.S. Embassy’s </a:t>
            </a:r>
            <a:r>
              <a:rPr lang="en-US" dirty="0" err="1">
                <a:latin typeface="Garamond" panose="02020404030301010803" pitchFamily="18" charset="0"/>
              </a:rPr>
              <a:t>FaceBook</a:t>
            </a:r>
            <a:r>
              <a:rPr lang="en-US" dirty="0">
                <a:latin typeface="Garamond" panose="02020404030301010803" pitchFamily="18" charset="0"/>
              </a:rPr>
              <a:t> post:  "Great teachers empathize with kids, respect them, and believe that each one has something special that can be built upon."- Ann Lieberman</a:t>
            </a:r>
          </a:p>
          <a:p>
            <a:endParaRPr lang="en-US" dirty="0"/>
          </a:p>
        </p:txBody>
      </p:sp>
    </p:spTree>
    <p:extLst>
      <p:ext uri="{BB962C8B-B14F-4D97-AF65-F5344CB8AC3E}">
        <p14:creationId xmlns:p14="http://schemas.microsoft.com/office/powerpoint/2010/main" val="5083847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err="1">
                <a:latin typeface="Garamond" panose="02020404030301010803" pitchFamily="18" charset="0"/>
              </a:rPr>
              <a:t>Lugulu</a:t>
            </a:r>
            <a:r>
              <a:rPr lang="en-US" b="1" dirty="0">
                <a:latin typeface="Garamond" panose="02020404030301010803" pitchFamily="18" charset="0"/>
              </a:rPr>
              <a:t> Hospital (Kenya)					$1,000</a:t>
            </a:r>
            <a:endParaRPr lang="en-US" dirty="0">
              <a:latin typeface="Garamond" panose="02020404030301010803" pitchFamily="18" charset="0"/>
            </a:endParaRPr>
          </a:p>
          <a:p>
            <a:pPr marL="0" indent="0">
              <a:buNone/>
            </a:pPr>
            <a:endParaRPr lang="en-US" sz="3400" dirty="0">
              <a:latin typeface="Garamond" panose="02020404030301010803" pitchFamily="18" charset="0"/>
            </a:endParaRPr>
          </a:p>
          <a:p>
            <a:pPr marL="0" indent="0">
              <a:buNone/>
            </a:pPr>
            <a:r>
              <a:rPr lang="en-US" sz="3400" dirty="0">
                <a:latin typeface="Garamond" panose="02020404030301010803" pitchFamily="18" charset="0"/>
              </a:rPr>
              <a:t>Friends </a:t>
            </a:r>
            <a:r>
              <a:rPr lang="en-US" sz="3400" dirty="0" err="1">
                <a:latin typeface="Garamond" panose="02020404030301010803" pitchFamily="18" charset="0"/>
              </a:rPr>
              <a:t>Lugulu</a:t>
            </a:r>
            <a:r>
              <a:rPr lang="en-US" sz="3400" dirty="0">
                <a:latin typeface="Garamond" panose="02020404030301010803" pitchFamily="18" charset="0"/>
              </a:rPr>
              <a:t> Mission Hospital was established by Quaker missionaries in 1913. Now a 100-bed hospital, the hospital provides emergency, medical, and surgical services in a densely populated region where such resources are scarce. All patients are welcome, and compassionate care is offered to all patients—including those with HIV/AIDS. </a:t>
            </a:r>
          </a:p>
          <a:p>
            <a:r>
              <a:rPr lang="en-US" sz="3400" u="sng" dirty="0">
                <a:latin typeface="Garamond" panose="02020404030301010803" pitchFamily="18" charset="0"/>
              </a:rPr>
              <a:t>Adopt-a-Bed Program </a:t>
            </a:r>
            <a:r>
              <a:rPr lang="en-US" sz="3400" dirty="0">
                <a:latin typeface="Garamond" panose="02020404030301010803" pitchFamily="18" charset="0"/>
              </a:rPr>
              <a:t> Adopt-a-Bed program covers hospital expenses for individuals who are unable to pay. </a:t>
            </a:r>
          </a:p>
          <a:p>
            <a:r>
              <a:rPr lang="en-US" sz="3400" u="sng" dirty="0">
                <a:latin typeface="Garamond" panose="02020404030301010803" pitchFamily="18" charset="0"/>
              </a:rPr>
              <a:t>HIV/AIDS </a:t>
            </a:r>
            <a:r>
              <a:rPr lang="en-US" sz="3400" dirty="0">
                <a:latin typeface="Garamond" panose="02020404030301010803" pitchFamily="18" charset="0"/>
              </a:rPr>
              <a:t> The Hospital pioneered an award-winning Antiretroviral Therapy (ART) department for HIV/AIDS care—the first of its kind in Western Kenya.  </a:t>
            </a:r>
          </a:p>
          <a:p>
            <a:r>
              <a:rPr lang="en-US" sz="3400" u="sng" dirty="0">
                <a:latin typeface="Garamond" panose="02020404030301010803" pitchFamily="18" charset="0"/>
              </a:rPr>
              <a:t>Maternity Care </a:t>
            </a:r>
            <a:r>
              <a:rPr lang="en-US" sz="3400" dirty="0">
                <a:latin typeface="Garamond" panose="02020404030301010803" pitchFamily="18" charset="0"/>
              </a:rPr>
              <a:t>The Hospital delivers over 2,000 newborns each year, taxing its existing childbirth center. </a:t>
            </a:r>
            <a:r>
              <a:rPr lang="en-US" sz="2800" dirty="0">
                <a:latin typeface="Garamond" panose="02020404030301010803" pitchFamily="18" charset="0"/>
              </a:rPr>
              <a:t>A proposed expansion of the maternity ward is planned.</a:t>
            </a:r>
            <a:endParaRPr lang="en-US" sz="3400" dirty="0">
              <a:latin typeface="Garamond" panose="02020404030301010803" pitchFamily="18" charset="0"/>
            </a:endParaRPr>
          </a:p>
        </p:txBody>
      </p:sp>
    </p:spTree>
    <p:extLst>
      <p:ext uri="{BB962C8B-B14F-4D97-AF65-F5344CB8AC3E}">
        <p14:creationId xmlns:p14="http://schemas.microsoft.com/office/powerpoint/2010/main" val="94445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358859"/>
            <a:ext cx="10972800" cy="1143000"/>
          </a:xfrm>
        </p:spPr>
        <p:txBody>
          <a:bodyPr>
            <a:normAutofit fontScale="90000"/>
          </a:bodyPr>
          <a:lstStyle/>
          <a:p>
            <a:r>
              <a:rPr lang="en-US" u="sng" dirty="0">
                <a:solidFill>
                  <a:srgbClr val="FFFF00"/>
                </a:solidFill>
              </a:rPr>
              <a:t>2017-2019</a:t>
            </a:r>
            <a:r>
              <a:rPr lang="en-US" dirty="0">
                <a:solidFill>
                  <a:schemeClr val="tx1"/>
                </a:solidFill>
              </a:rPr>
              <a:t> NCYM/NCYM, Inc. </a:t>
            </a:r>
            <a:br>
              <a:rPr lang="en-US" dirty="0">
                <a:solidFill>
                  <a:schemeClr val="tx1"/>
                </a:solidFill>
              </a:rPr>
            </a:br>
            <a:r>
              <a:rPr lang="en-US" dirty="0">
                <a:solidFill>
                  <a:schemeClr val="tx1"/>
                </a:solidFill>
              </a:rPr>
              <a:t>Transition Costs </a:t>
            </a:r>
            <a:r>
              <a:rPr lang="en-US" dirty="0">
                <a:solidFill>
                  <a:srgbClr val="FFFF00"/>
                </a:solidFill>
              </a:rPr>
              <a:t>thru 9/30/19 </a:t>
            </a:r>
          </a:p>
        </p:txBody>
      </p:sp>
      <p:sp>
        <p:nvSpPr>
          <p:cNvPr id="3" name="Content Placeholder 2"/>
          <p:cNvSpPr>
            <a:spLocks noGrp="1"/>
          </p:cNvSpPr>
          <p:nvPr>
            <p:ph idx="1"/>
          </p:nvPr>
        </p:nvSpPr>
        <p:spPr>
          <a:xfrm>
            <a:off x="0" y="2298032"/>
            <a:ext cx="12191999" cy="4559968"/>
          </a:xfrm>
        </p:spPr>
        <p:txBody>
          <a:bodyPr>
            <a:normAutofit/>
          </a:bodyPr>
          <a:lstStyle/>
          <a:p>
            <a:pPr marL="137160" indent="0">
              <a:buNone/>
            </a:pPr>
            <a:r>
              <a:rPr lang="en-US" dirty="0">
                <a:effectLst>
                  <a:outerShdw blurRad="38100" dist="38100" dir="2700000" algn="tl">
                    <a:srgbClr val="000000">
                      <a:alpha val="43137"/>
                    </a:srgbClr>
                  </a:outerShdw>
                </a:effectLst>
              </a:rPr>
              <a:t>Underfunded Buyout Costs -------------------------------------- $    6,563.75</a:t>
            </a:r>
          </a:p>
          <a:p>
            <a:pPr marL="137160" indent="0">
              <a:buNone/>
            </a:pPr>
            <a:r>
              <a:rPr lang="en-US" dirty="0">
                <a:effectLst>
                  <a:outerShdw blurRad="38100" dist="38100" dir="2700000" algn="tl">
                    <a:srgbClr val="000000">
                      <a:alpha val="43137"/>
                    </a:srgbClr>
                  </a:outerShdw>
                </a:effectLst>
              </a:rPr>
              <a:t>Expert Costs (legal) ------------------------------------------------- </a:t>
            </a:r>
            <a:r>
              <a:rPr lang="en-US" dirty="0">
                <a:solidFill>
                  <a:srgbClr val="FFFF00"/>
                </a:solidFill>
                <a:effectLst>
                  <a:outerShdw blurRad="38100" dist="38100" dir="2700000" algn="tl">
                    <a:srgbClr val="000000">
                      <a:alpha val="43137"/>
                    </a:srgbClr>
                  </a:outerShdw>
                </a:effectLst>
              </a:rPr>
              <a:t>$112,568.27</a:t>
            </a:r>
          </a:p>
          <a:p>
            <a:pPr marL="137160" indent="0">
              <a:buNone/>
            </a:pPr>
            <a:r>
              <a:rPr lang="en-US" u="sng" dirty="0">
                <a:effectLst>
                  <a:outerShdw blurRad="38100" dist="38100" dir="2700000" algn="tl">
                    <a:srgbClr val="000000">
                      <a:alpha val="43137"/>
                    </a:srgbClr>
                  </a:outerShdw>
                </a:effectLst>
              </a:rPr>
              <a:t>2018 SGFM and 2019 ”Hilltop” Costs (ins., </a:t>
            </a:r>
            <a:r>
              <a:rPr lang="en-US" u="sng" dirty="0" err="1">
                <a:effectLst>
                  <a:outerShdw blurRad="38100" dist="38100" dir="2700000" algn="tl">
                    <a:srgbClr val="000000">
                      <a:alpha val="43137"/>
                    </a:srgbClr>
                  </a:outerShdw>
                </a:effectLst>
              </a:rPr>
              <a:t>maint</a:t>
            </a:r>
            <a:r>
              <a:rPr lang="en-US" u="sng" dirty="0">
                <a:effectLst>
                  <a:outerShdw blurRad="38100" dist="38100" dir="2700000" algn="tl">
                    <a:srgbClr val="000000">
                      <a:alpha val="43137"/>
                    </a:srgbClr>
                  </a:outerShdw>
                </a:effectLst>
              </a:rPr>
              <a:t>., util.) -- </a:t>
            </a:r>
            <a:r>
              <a:rPr lang="en-US" u="sng" dirty="0">
                <a:solidFill>
                  <a:srgbClr val="FFFF00"/>
                </a:solidFill>
                <a:effectLst>
                  <a:outerShdw blurRad="38100" dist="38100" dir="2700000" algn="tl">
                    <a:srgbClr val="000000">
                      <a:alpha val="43137"/>
                    </a:srgbClr>
                  </a:outerShdw>
                </a:effectLst>
              </a:rPr>
              <a:t>$   30,272.44</a:t>
            </a:r>
          </a:p>
          <a:p>
            <a:pPr marL="137160" indent="0">
              <a:buNone/>
            </a:pPr>
            <a:r>
              <a:rPr lang="en-US" dirty="0">
                <a:effectLst>
                  <a:outerShdw blurRad="38100" dist="38100" dir="2700000" algn="tl">
                    <a:srgbClr val="000000">
                      <a:alpha val="43137"/>
                    </a:srgbClr>
                  </a:outerShdw>
                </a:effectLst>
              </a:rPr>
              <a:t>		         Total Transition Costs</a:t>
            </a:r>
            <a:r>
              <a:rPr lang="en-US" dirty="0">
                <a:solidFill>
                  <a:srgbClr val="FF0000"/>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 $ </a:t>
            </a:r>
            <a:r>
              <a:rPr lang="en-US" dirty="0">
                <a:solidFill>
                  <a:srgbClr val="FFFF00"/>
                </a:solidFill>
                <a:effectLst>
                  <a:outerShdw blurRad="38100" dist="38100" dir="2700000" algn="tl">
                    <a:srgbClr val="000000">
                      <a:alpha val="43137"/>
                    </a:srgbClr>
                  </a:outerShdw>
                </a:effectLst>
              </a:rPr>
              <a:t>149,404.46</a:t>
            </a:r>
          </a:p>
        </p:txBody>
      </p:sp>
      <p:sp>
        <p:nvSpPr>
          <p:cNvPr id="4" name="TextBox 3">
            <a:extLst>
              <a:ext uri="{FF2B5EF4-FFF2-40B4-BE49-F238E27FC236}">
                <a16:creationId xmlns:a16="http://schemas.microsoft.com/office/drawing/2014/main" xmlns="" id="{8C973E8F-8366-46B0-B730-C1D690B7DAB6}"/>
              </a:ext>
            </a:extLst>
          </p:cNvPr>
          <p:cNvSpPr txBox="1"/>
          <p:nvPr/>
        </p:nvSpPr>
        <p:spPr>
          <a:xfrm>
            <a:off x="245097" y="4845377"/>
            <a:ext cx="11736371" cy="1292662"/>
          </a:xfrm>
          <a:prstGeom prst="rect">
            <a:avLst/>
          </a:prstGeom>
          <a:noFill/>
        </p:spPr>
        <p:txBody>
          <a:bodyPr wrap="square" rtlCol="0">
            <a:spAutoFit/>
          </a:bodyPr>
          <a:lstStyle/>
          <a:p>
            <a:r>
              <a:rPr lang="en-US" sz="2600" i="1" dirty="0">
                <a:solidFill>
                  <a:srgbClr val="FFFF00"/>
                </a:solidFill>
              </a:rPr>
              <a:t>2019 year-to-date costs include legal fees primarily related to the MOWA Choctaw Friends Center property and establishment of the Quaker Lake Camp Foundation and costs associated with the former Yearly Meeting office on Hilltop Road.</a:t>
            </a:r>
          </a:p>
        </p:txBody>
      </p:sp>
    </p:spTree>
    <p:extLst>
      <p:ext uri="{BB962C8B-B14F-4D97-AF65-F5344CB8AC3E}">
        <p14:creationId xmlns:p14="http://schemas.microsoft.com/office/powerpoint/2010/main" val="229530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latin typeface="Garamond" panose="02020404030301010803" pitchFamily="18" charset="0"/>
              </a:rPr>
              <a:t>General Budget					          $1,000</a:t>
            </a: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Mission statement:  Friends United Meeting commits itself to energize and equip Friends through the power of the Holy Spirit to gather people into fellowships where Jesus Christ is known, loved, and obeyed as Teacher and Lord.</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About FUM:  The Friends United Meeting community stretches far and wide across the globe. We are a collection of Christ-centered Quakers, embracing thirty-seven Yearly Meetings and Associations, thousands of local gatherings and hundreds of thousands of individuals…powerfully at work in our local areas and through cross-cultural service. </a:t>
            </a:r>
          </a:p>
          <a:p>
            <a:pPr marL="0" indent="0">
              <a:buNone/>
            </a:pPr>
            <a:endParaRPr lang="en-US" dirty="0">
              <a:latin typeface="Garamond" panose="02020404030301010803" pitchFamily="18" charset="0"/>
            </a:endParaRPr>
          </a:p>
          <a:p>
            <a:endParaRPr lang="en-US" dirty="0"/>
          </a:p>
        </p:txBody>
      </p:sp>
    </p:spTree>
    <p:extLst>
      <p:ext uri="{BB962C8B-B14F-4D97-AF65-F5344CB8AC3E}">
        <p14:creationId xmlns:p14="http://schemas.microsoft.com/office/powerpoint/2010/main" val="22698231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a:bodyPr>
          <a:lstStyle/>
          <a:p>
            <a:pPr marL="0" indent="0">
              <a:buNone/>
            </a:pPr>
            <a:r>
              <a:rPr lang="en-US" b="1" dirty="0">
                <a:latin typeface="Garamond" panose="02020404030301010803" pitchFamily="18" charset="0"/>
              </a:rPr>
              <a:t>Robert </a:t>
            </a:r>
            <a:r>
              <a:rPr lang="en-US" b="1" dirty="0" err="1">
                <a:latin typeface="Garamond" panose="02020404030301010803" pitchFamily="18" charset="0"/>
              </a:rPr>
              <a:t>Wafula</a:t>
            </a:r>
            <a:r>
              <a:rPr lang="en-US" b="1" dirty="0">
                <a:latin typeface="Garamond" panose="02020404030301010803" pitchFamily="18" charset="0"/>
              </a:rPr>
              <a:t> (Friends Theological College, Kenya)						        $500</a:t>
            </a: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Friends Theological College (FTC) is dedicated to the training of Friends pastors, as well as to the academic progress, personal development, and spiritual growth of the students whom God is calling to other ministries. </a:t>
            </a:r>
          </a:p>
        </p:txBody>
      </p:sp>
    </p:spTree>
    <p:extLst>
      <p:ext uri="{BB962C8B-B14F-4D97-AF65-F5344CB8AC3E}">
        <p14:creationId xmlns:p14="http://schemas.microsoft.com/office/powerpoint/2010/main" val="42597366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latin typeface="Garamond" panose="02020404030301010803" pitchFamily="18" charset="0"/>
              </a:rPr>
              <a:t>Ramallah Friends School (Scholarships)	         $1,000</a:t>
            </a:r>
            <a:endParaRPr lang="en-US" dirty="0">
              <a:latin typeface="Garamond" panose="02020404030301010803" pitchFamily="18" charset="0"/>
            </a:endParaRPr>
          </a:p>
          <a:p>
            <a:pPr marL="0" indent="0">
              <a:buNone/>
            </a:pPr>
            <a:r>
              <a:rPr lang="en-US" dirty="0">
                <a:latin typeface="Garamond" panose="02020404030301010803" pitchFamily="18" charset="0"/>
              </a:rPr>
              <a:t>The Ramallah Friends School, now celebrating its 150th anniversary since the founding of the Girls School in 1869, now co-ed, the School enrolls 1,400 students in pre-K through 12th grade. The curriculum is International Baccalaureate throughout, and recent initiatives have re-vitalized the School's commitment to Quaker education. Widely regarded as the finest school in Palestine, with a track record of educating leaders of the Palestinian political, religious, and economic society, the School is still challenged by financial constraints. A military occupation severely restricts the economy, making it difficult for families to meet the School's tuition and fees. </a:t>
            </a:r>
          </a:p>
        </p:txBody>
      </p:sp>
    </p:spTree>
    <p:extLst>
      <p:ext uri="{BB962C8B-B14F-4D97-AF65-F5344CB8AC3E}">
        <p14:creationId xmlns:p14="http://schemas.microsoft.com/office/powerpoint/2010/main" val="6269652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latin typeface="Garamond" panose="02020404030301010803" pitchFamily="18" charset="0"/>
              </a:rPr>
              <a:t>“Living letters” trip to Palestine &amp; Israel		          $1,000</a:t>
            </a:r>
          </a:p>
          <a:p>
            <a:pPr marL="0" indent="0">
              <a:buNone/>
            </a:pPr>
            <a:r>
              <a:rPr lang="en-US" dirty="0">
                <a:latin typeface="Garamond" panose="02020404030301010803" pitchFamily="18" charset="0"/>
              </a:rPr>
              <a:t>	We are deeply grateful for the financial support given to our annual FUM "Living Letters" service-learning trip to the Ramallah Friends School. With a group of 14, outstripping the School's capacity for housing us all, we had to utilize a nearby hostel for two of our group, adding significantly to the costs of our trip. Other uses of the generous grant went to purchasing equipment and materials for our work projects: spreading three tons of dirt for green space at the Lower School; cleaning the meetinghouse and pruning and trimming the meetinghouse grounds; and cleaning the Upper School's arboretum. Funds also assisted in our being able to include two Guilford students from Ramallah on our trips around the West Bank and Israel. </a:t>
            </a:r>
          </a:p>
        </p:txBody>
      </p:sp>
    </p:spTree>
    <p:extLst>
      <p:ext uri="{BB962C8B-B14F-4D97-AF65-F5344CB8AC3E}">
        <p14:creationId xmlns:p14="http://schemas.microsoft.com/office/powerpoint/2010/main" val="3616414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latin typeface="Garamond" panose="02020404030301010803" pitchFamily="18" charset="0"/>
              </a:rPr>
              <a:t>AGLI (Africa Great Lakes Initiative)		         $1,000</a:t>
            </a:r>
            <a:endParaRPr lang="en-US" dirty="0">
              <a:latin typeface="Garamond" panose="02020404030301010803" pitchFamily="18" charset="0"/>
            </a:endParaRPr>
          </a:p>
          <a:p>
            <a:pPr marL="0" indent="0">
              <a:buNone/>
            </a:pPr>
            <a:r>
              <a:rPr lang="en-US" dirty="0">
                <a:latin typeface="Garamond" panose="02020404030301010803" pitchFamily="18" charset="0"/>
              </a:rPr>
              <a:t>The African Great Lakes Initiative (AGLI) strengthens, supports, and promotes peace activities at the grassroots level in the Great Lakes region of Africa (Burundi, Congo, Kenya, Rwanda, Tanzania, and Uganda). AGLI responds to requests from local religious and non-governmental organizations that focus on conflict management, peace building, trauma healing, and reconciliation. AGLI sponsors Peace Teams composed of members from local partners and the international community.</a:t>
            </a:r>
          </a:p>
          <a:p>
            <a:endParaRPr lang="en-US" dirty="0"/>
          </a:p>
        </p:txBody>
      </p:sp>
    </p:spTree>
    <p:extLst>
      <p:ext uri="{BB962C8B-B14F-4D97-AF65-F5344CB8AC3E}">
        <p14:creationId xmlns:p14="http://schemas.microsoft.com/office/powerpoint/2010/main" val="29989726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latin typeface="Garamond" panose="02020404030301010803" pitchFamily="18" charset="0"/>
              </a:rPr>
              <a:t>Fayetteville Quaker House    		       $1,000</a:t>
            </a:r>
            <a:endParaRPr lang="en-US" dirty="0">
              <a:latin typeface="Garamond" panose="02020404030301010803" pitchFamily="18" charset="0"/>
            </a:endParaRPr>
          </a:p>
          <a:p>
            <a:pPr marL="0" indent="0">
              <a:buNone/>
            </a:pPr>
            <a:r>
              <a:rPr lang="en-US" dirty="0">
                <a:latin typeface="Garamond" panose="02020404030301010803" pitchFamily="18" charset="0"/>
              </a:rPr>
              <a:t>Celebrating 50 years of ministry, 1969-2019</a:t>
            </a:r>
          </a:p>
          <a:p>
            <a:pPr marL="0" indent="0">
              <a:buNone/>
            </a:pPr>
            <a:r>
              <a:rPr lang="en-US" dirty="0">
                <a:latin typeface="Garamond" panose="02020404030301010803" pitchFamily="18" charset="0"/>
              </a:rPr>
              <a:t>Some of our activities over the past year: </a:t>
            </a:r>
          </a:p>
          <a:p>
            <a:pPr marL="1200150" lvl="2" indent="-342900"/>
            <a:r>
              <a:rPr lang="en-US" dirty="0">
                <a:latin typeface="Garamond" panose="02020404030301010803" pitchFamily="18" charset="0"/>
              </a:rPr>
              <a:t>Counseling/Support to Service Members and Their Families and Education</a:t>
            </a:r>
          </a:p>
          <a:p>
            <a:pPr marL="1200150" lvl="2" indent="-342900"/>
            <a:r>
              <a:rPr lang="en-US" dirty="0">
                <a:latin typeface="Garamond" panose="02020404030301010803" pitchFamily="18" charset="0"/>
              </a:rPr>
              <a:t>Education: GI Rights Hotline (Worldwide)</a:t>
            </a:r>
          </a:p>
          <a:p>
            <a:pPr marL="1200150" lvl="2" indent="-342900"/>
            <a:r>
              <a:rPr lang="en-US" dirty="0">
                <a:latin typeface="Garamond" panose="02020404030301010803" pitchFamily="18" charset="0"/>
              </a:rPr>
              <a:t>Domestic Violence, Sexual Assault, and Moral Injury Counseling (North Carolina)</a:t>
            </a:r>
          </a:p>
          <a:p>
            <a:pPr marL="1200150" lvl="2" indent="-342900"/>
            <a:r>
              <a:rPr lang="en-US" dirty="0">
                <a:latin typeface="Garamond" panose="02020404030301010803" pitchFamily="18" charset="0"/>
              </a:rPr>
              <a:t>National and Local Advocacy for a More Peaceful World </a:t>
            </a:r>
          </a:p>
          <a:p>
            <a:pPr marL="1200150" lvl="2" indent="-342900"/>
            <a:r>
              <a:rPr lang="en-US" dirty="0">
                <a:latin typeface="Garamond" panose="02020404030301010803" pitchFamily="18" charset="0"/>
              </a:rPr>
              <a:t>Advocacy Team (Federal Level)</a:t>
            </a:r>
          </a:p>
          <a:p>
            <a:pPr marL="1200150" lvl="2" indent="-342900"/>
            <a:r>
              <a:rPr lang="en-US" dirty="0">
                <a:latin typeface="Garamond" panose="02020404030301010803" pitchFamily="18" charset="0"/>
              </a:rPr>
              <a:t>Commission Watch (National Advocacy)</a:t>
            </a:r>
          </a:p>
          <a:p>
            <a:pPr marL="1200150" lvl="2" indent="-342900"/>
            <a:r>
              <a:rPr lang="en-US" dirty="0">
                <a:latin typeface="Garamond" panose="02020404030301010803" pitchFamily="18" charset="0"/>
              </a:rPr>
              <a:t>Conscientious Objection (Education, US-Based Assistance)</a:t>
            </a:r>
          </a:p>
          <a:p>
            <a:endParaRPr lang="en-US" dirty="0"/>
          </a:p>
        </p:txBody>
      </p:sp>
    </p:spTree>
    <p:extLst>
      <p:ext uri="{BB962C8B-B14F-4D97-AF65-F5344CB8AC3E}">
        <p14:creationId xmlns:p14="http://schemas.microsoft.com/office/powerpoint/2010/main" val="35357878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1200" b="1" dirty="0">
              <a:latin typeface="Garamond" panose="02020404030301010803" pitchFamily="18" charset="0"/>
            </a:endParaRPr>
          </a:p>
          <a:p>
            <a:pPr marL="0" indent="0">
              <a:buNone/>
            </a:pPr>
            <a:r>
              <a:rPr lang="en-US" b="1" dirty="0">
                <a:latin typeface="Garamond" panose="02020404030301010803" pitchFamily="18" charset="0"/>
              </a:rPr>
              <a:t>MOWA-Choctaw					           $500</a:t>
            </a:r>
            <a:endParaRPr lang="en-US" dirty="0">
              <a:latin typeface="Garamond" panose="02020404030301010803" pitchFamily="18" charset="0"/>
            </a:endParaRPr>
          </a:p>
          <a:p>
            <a:pPr marL="0" indent="0">
              <a:buNone/>
            </a:pPr>
            <a:r>
              <a:rPr lang="en-US" sz="1400" dirty="0">
                <a:latin typeface="Garamond" panose="02020404030301010803" pitchFamily="18" charset="0"/>
              </a:rPr>
              <a:t>	</a:t>
            </a:r>
          </a:p>
          <a:p>
            <a:pPr marL="0" indent="0">
              <a:buNone/>
            </a:pPr>
            <a:endParaRPr lang="en-US" sz="1400" b="1" dirty="0">
              <a:latin typeface="Garamond" panose="02020404030301010803" pitchFamily="18" charset="0"/>
            </a:endParaRPr>
          </a:p>
          <a:p>
            <a:pPr marL="0" indent="0">
              <a:buNone/>
            </a:pPr>
            <a:r>
              <a:rPr lang="en-US" b="1" dirty="0">
                <a:latin typeface="Garamond" panose="02020404030301010803" pitchFamily="18" charset="0"/>
              </a:rPr>
              <a:t>Worthington Friends Church, Kingston, Jamaica	 $500</a:t>
            </a:r>
            <a:endParaRPr lang="en-US" dirty="0">
              <a:latin typeface="Garamond" panose="02020404030301010803" pitchFamily="18" charset="0"/>
            </a:endParaRPr>
          </a:p>
          <a:p>
            <a:pPr marL="0" indent="0">
              <a:buNone/>
            </a:pPr>
            <a:r>
              <a:rPr lang="en-US" dirty="0">
                <a:latin typeface="Garamond" panose="02020404030301010803" pitchFamily="18" charset="0"/>
              </a:rPr>
              <a:t>Since 1963 Friends in Jamaica and Friends in the US have joined in ministry in a variety of ways, changing to match changing needs there with resources available locally and from the U.S. through Friends United Meeting.  Currently, David Goode serves as pastor of Worthington Friends Church in Kingston.  As pastor, he also facilitates various other local ministries and hosts mission teams from the U.S. </a:t>
            </a:r>
          </a:p>
          <a:p>
            <a:endParaRPr lang="en-US" dirty="0">
              <a:latin typeface="Garamond" panose="02020404030301010803" pitchFamily="18" charset="0"/>
            </a:endParaRPr>
          </a:p>
        </p:txBody>
      </p:sp>
    </p:spTree>
    <p:extLst>
      <p:ext uri="{BB962C8B-B14F-4D97-AF65-F5344CB8AC3E}">
        <p14:creationId xmlns:p14="http://schemas.microsoft.com/office/powerpoint/2010/main" val="8500209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latin typeface="Garamond" panose="02020404030301010803" pitchFamily="18" charset="0"/>
              </a:rPr>
              <a:t>ECAR (Every Campus a Refuge)			$500</a:t>
            </a:r>
            <a:endParaRPr lang="en-US" dirty="0">
              <a:latin typeface="Garamond" panose="02020404030301010803" pitchFamily="18" charset="0"/>
            </a:endParaRPr>
          </a:p>
          <a:p>
            <a:pPr marL="0" indent="0">
              <a:buNone/>
            </a:pPr>
            <a:r>
              <a:rPr lang="en-US" dirty="0">
                <a:latin typeface="Garamond" panose="02020404030301010803" pitchFamily="18" charset="0"/>
              </a:rPr>
              <a:t>Every Campus A Refuge (ECAR) was founded in 2015 as a response to Pope Francis' call on every parish to host one refugee family. We are a non-profit program that provides best practices on how colleges and universities around the globe can become a refuge by following our process of hosting refugees on campus grounds and assisting them in resettlement.</a:t>
            </a:r>
          </a:p>
          <a:p>
            <a:pPr marL="0" indent="0">
              <a:buNone/>
            </a:pPr>
            <a:r>
              <a:rPr lang="en-US" dirty="0">
                <a:latin typeface="Garamond" panose="02020404030301010803" pitchFamily="18" charset="0"/>
              </a:rPr>
              <a:t>	At Guilford College, where the initiative was born, we temporarily host refugees in a permanent residence dedicated to ECAR. Guilford has thus far hosted 32 refugees, 18 of them children.</a:t>
            </a:r>
          </a:p>
          <a:p>
            <a:endParaRPr lang="en-US" dirty="0"/>
          </a:p>
        </p:txBody>
      </p:sp>
    </p:spTree>
    <p:extLst>
      <p:ext uri="{BB962C8B-B14F-4D97-AF65-F5344CB8AC3E}">
        <p14:creationId xmlns:p14="http://schemas.microsoft.com/office/powerpoint/2010/main" val="35284767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latin typeface="Garamond" panose="02020404030301010803" pitchFamily="18" charset="0"/>
              </a:rPr>
              <a:t>AFSC Immigration work 						 $1,000</a:t>
            </a:r>
          </a:p>
          <a:p>
            <a:pPr marL="0" indent="0">
              <a:buNone/>
            </a:pPr>
            <a:endParaRPr lang="en-US" b="1" dirty="0">
              <a:latin typeface="Garamond" panose="02020404030301010803" pitchFamily="18" charset="0"/>
            </a:endParaRPr>
          </a:p>
          <a:p>
            <a:pPr marL="0" indent="0">
              <a:buNone/>
            </a:pPr>
            <a:r>
              <a:rPr lang="en-US" b="1" dirty="0">
                <a:latin typeface="Garamond" panose="02020404030301010803" pitchFamily="18" charset="0"/>
              </a:rPr>
              <a:t>Friends Committee on National Legislation </a:t>
            </a:r>
            <a:r>
              <a:rPr lang="en-US" dirty="0">
                <a:latin typeface="Garamond" panose="02020404030301010803" pitchFamily="18" charset="0"/>
              </a:rPr>
              <a:t>(Care for the environment)	  </a:t>
            </a:r>
            <a:r>
              <a:rPr lang="en-US" b="1" dirty="0">
                <a:latin typeface="Garamond" panose="02020404030301010803" pitchFamily="18" charset="0"/>
              </a:rPr>
              <a:t>$1,000</a:t>
            </a:r>
          </a:p>
          <a:p>
            <a:pPr marL="0" indent="0">
              <a:buNone/>
            </a:pPr>
            <a:endParaRPr lang="en-US" b="1" dirty="0">
              <a:latin typeface="Garamond" panose="02020404030301010803" pitchFamily="18" charset="0"/>
            </a:endParaRPr>
          </a:p>
          <a:p>
            <a:pPr marL="0" indent="0">
              <a:buNone/>
            </a:pPr>
            <a:r>
              <a:rPr lang="en-US" b="1" dirty="0">
                <a:latin typeface="Garamond" panose="02020404030301010803" pitchFamily="18" charset="0"/>
              </a:rPr>
              <a:t>Friends Emergency Materials Assistance Program        			    $500</a:t>
            </a:r>
          </a:p>
          <a:p>
            <a:pPr marL="0" indent="0">
              <a:buNone/>
            </a:pPr>
            <a:endParaRPr lang="en-US" b="1" dirty="0">
              <a:latin typeface="Garamond" panose="02020404030301010803" pitchFamily="18" charset="0"/>
            </a:endParaRPr>
          </a:p>
          <a:p>
            <a:pPr marL="0" indent="0">
              <a:buNone/>
            </a:pPr>
            <a:r>
              <a:rPr lang="en-US" b="1" dirty="0">
                <a:latin typeface="Garamond" panose="02020404030301010803" pitchFamily="18" charset="0"/>
              </a:rPr>
              <a:t>Friends World Committee for Consultation 	           			  $1,000</a:t>
            </a:r>
          </a:p>
          <a:p>
            <a:pPr marL="0" indent="0">
              <a:buNone/>
            </a:pPr>
            <a:endParaRPr lang="en-US" b="1" dirty="0">
              <a:latin typeface="Garamond" panose="02020404030301010803" pitchFamily="18" charset="0"/>
            </a:endParaRPr>
          </a:p>
          <a:p>
            <a:pPr marL="0" indent="0">
              <a:buNone/>
            </a:pPr>
            <a:r>
              <a:rPr lang="en-US" b="1" dirty="0">
                <a:latin typeface="Garamond" panose="02020404030301010803" pitchFamily="18" charset="0"/>
              </a:rPr>
              <a:t>NC Council of Churches						  $1,000</a:t>
            </a:r>
          </a:p>
          <a:p>
            <a:pPr marL="0" indent="0">
              <a:buNone/>
            </a:pPr>
            <a:r>
              <a:rPr lang="en-US" dirty="0">
                <a:latin typeface="Garamond" panose="02020404030301010803" pitchFamily="18" charset="0"/>
              </a:rPr>
              <a:t>	…They also are taking the lead with the NC No Torture campaign to lift awareness of our state’s use of public resources in the CIA’s program of Rendition, Detention, and Interrogation…NC Interfaith Power and Light is the only NC based statewide organization that works on addressing the ecological and justice issues of climate change as a faith-based initiative…</a:t>
            </a:r>
          </a:p>
          <a:p>
            <a:pPr marL="0" indent="0">
              <a:buNone/>
            </a:pPr>
            <a:endParaRPr lang="en-US" b="1" dirty="0">
              <a:latin typeface="Garamond" panose="02020404030301010803" pitchFamily="18" charset="0"/>
            </a:endParaRPr>
          </a:p>
          <a:p>
            <a:pPr marL="0" indent="0">
              <a:buNone/>
            </a:pPr>
            <a:endParaRPr lang="en-US" b="1" dirty="0">
              <a:latin typeface="Garamond" panose="02020404030301010803" pitchFamily="18" charset="0"/>
            </a:endParaRPr>
          </a:p>
          <a:p>
            <a:pPr marL="0" indent="0">
              <a:buNone/>
            </a:pPr>
            <a:r>
              <a:rPr lang="en-US" b="1" dirty="0">
                <a:latin typeface="Garamond" panose="02020404030301010803" pitchFamily="18" charset="0"/>
              </a:rPr>
              <a:t>Total Disbursed						                $14,500 </a:t>
            </a:r>
          </a:p>
        </p:txBody>
      </p:sp>
    </p:spTree>
    <p:extLst>
      <p:ext uri="{BB962C8B-B14F-4D97-AF65-F5344CB8AC3E}">
        <p14:creationId xmlns:p14="http://schemas.microsoft.com/office/powerpoint/2010/main" val="33421239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a:t>
            </a:r>
            <a:endParaRPr lang="en-US" dirty="0"/>
          </a:p>
        </p:txBody>
      </p:sp>
      <p:sp>
        <p:nvSpPr>
          <p:cNvPr id="3" name="Content Placeholder 2"/>
          <p:cNvSpPr>
            <a:spLocks noGrp="1"/>
          </p:cNvSpPr>
          <p:nvPr>
            <p:ph idx="1"/>
          </p:nvPr>
        </p:nvSpPr>
        <p:spPr/>
        <p:txBody>
          <a:bodyPr>
            <a:normAutofit/>
          </a:bodyPr>
          <a:lstStyle/>
          <a:p>
            <a:pPr marL="0" indent="0">
              <a:buNone/>
            </a:pPr>
            <a:r>
              <a:rPr lang="en-US" b="1" dirty="0">
                <a:latin typeface="Garamond" panose="02020404030301010803" pitchFamily="18" charset="0"/>
              </a:rPr>
              <a:t>Church Extension: Income ($17,000)</a:t>
            </a:r>
          </a:p>
          <a:p>
            <a:pPr marL="0" indent="0">
              <a:buNone/>
            </a:pPr>
            <a:endParaRPr lang="en-US" b="1" dirty="0">
              <a:latin typeface="Garamond" panose="02020404030301010803" pitchFamily="18" charset="0"/>
            </a:endParaRPr>
          </a:p>
          <a:p>
            <a:r>
              <a:rPr lang="en-US" dirty="0">
                <a:latin typeface="Garamond" panose="02020404030301010803" pitchFamily="18" charset="0"/>
              </a:rPr>
              <a:t>Miami Friends Meeting:  $4,430 </a:t>
            </a:r>
            <a:r>
              <a:rPr lang="en-US" sz="2400" i="1" dirty="0">
                <a:solidFill>
                  <a:srgbClr val="FF0000"/>
                </a:solidFill>
                <a:latin typeface="Garamond" panose="02020404030301010803" pitchFamily="18" charset="0"/>
              </a:rPr>
              <a:t>(Miami continues in the same physical location with funds contributed for needed repairs/renovations)</a:t>
            </a:r>
          </a:p>
          <a:p>
            <a:endParaRPr lang="en-US" dirty="0">
              <a:latin typeface="Garamond" panose="02020404030301010803" pitchFamily="18" charset="0"/>
            </a:endParaRPr>
          </a:p>
          <a:p>
            <a:r>
              <a:rPr lang="en-US" dirty="0">
                <a:latin typeface="Garamond" panose="02020404030301010803" pitchFamily="18" charset="0"/>
              </a:rPr>
              <a:t>Bethel Friends (Franklin, VA): $15,000</a:t>
            </a:r>
          </a:p>
          <a:p>
            <a:pPr marL="0" indent="0">
              <a:buNone/>
            </a:pPr>
            <a:endParaRPr lang="en-US" dirty="0">
              <a:latin typeface="Garamond" panose="02020404030301010803" pitchFamily="18" charset="0"/>
            </a:endParaRPr>
          </a:p>
          <a:p>
            <a:endParaRPr lang="en-US" dirty="0"/>
          </a:p>
        </p:txBody>
      </p:sp>
    </p:spTree>
    <p:extLst>
      <p:ext uri="{BB962C8B-B14F-4D97-AF65-F5344CB8AC3E}">
        <p14:creationId xmlns:p14="http://schemas.microsoft.com/office/powerpoint/2010/main" val="418137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1" y="94164"/>
            <a:ext cx="10972800" cy="1143000"/>
          </a:xfrm>
        </p:spPr>
        <p:txBody>
          <a:bodyPr>
            <a:normAutofit fontScale="90000"/>
          </a:bodyPr>
          <a:lstStyle/>
          <a:p>
            <a:r>
              <a:rPr lang="en-US" dirty="0">
                <a:solidFill>
                  <a:schemeClr val="tx1"/>
                </a:solidFill>
              </a:rPr>
              <a:t>NCYM/NCYM, Inc. </a:t>
            </a:r>
            <a:br>
              <a:rPr lang="en-US" dirty="0">
                <a:solidFill>
                  <a:schemeClr val="tx1"/>
                </a:solidFill>
              </a:rPr>
            </a:br>
            <a:r>
              <a:rPr lang="en-US" dirty="0">
                <a:solidFill>
                  <a:schemeClr val="tx1"/>
                </a:solidFill>
              </a:rPr>
              <a:t>Transition Costs </a:t>
            </a:r>
          </a:p>
        </p:txBody>
      </p:sp>
      <p:sp>
        <p:nvSpPr>
          <p:cNvPr id="3" name="Content Placeholder 2"/>
          <p:cNvSpPr>
            <a:spLocks noGrp="1"/>
          </p:cNvSpPr>
          <p:nvPr>
            <p:ph idx="1"/>
          </p:nvPr>
        </p:nvSpPr>
        <p:spPr>
          <a:xfrm>
            <a:off x="493295" y="1804737"/>
            <a:ext cx="11153273" cy="5053263"/>
          </a:xfrm>
        </p:spPr>
        <p:txBody>
          <a:bodyPr>
            <a:normAutofit/>
          </a:bodyPr>
          <a:lstStyle/>
          <a:p>
            <a:pPr marL="137160" indent="0">
              <a:buNone/>
            </a:pPr>
            <a:r>
              <a:rPr lang="en-US" sz="3200" dirty="0">
                <a:solidFill>
                  <a:srgbClr val="FF0000"/>
                </a:solidFill>
              </a:rPr>
              <a:t>*</a:t>
            </a:r>
            <a:r>
              <a:rPr lang="en-US" sz="3200" dirty="0">
                <a:effectLst>
                  <a:outerShdw blurRad="38100" dist="38100" dir="2700000" algn="tl">
                    <a:srgbClr val="000000">
                      <a:alpha val="43137"/>
                    </a:srgbClr>
                  </a:outerShdw>
                </a:effectLst>
              </a:rPr>
              <a:t>Paid from the NCYM/NCYM, Inc. Operating Account.  A transition fund was approved in June 3, 2017 Rep Body and August 5, 2017 Annual Session, should funds be required beyond the Operating Account.  This transition fund includes funds from the former Church Extension Loan Fund and, as necessary, drawing from the proceeds of the sale of the real estate.  When the transition is complete, the balance of these funds will function as an undesignated trust fund, with the income benefiting the Associations.</a:t>
            </a:r>
          </a:p>
        </p:txBody>
      </p:sp>
    </p:spTree>
    <p:extLst>
      <p:ext uri="{BB962C8B-B14F-4D97-AF65-F5344CB8AC3E}">
        <p14:creationId xmlns:p14="http://schemas.microsoft.com/office/powerpoint/2010/main" val="339777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Church Extension: Bethel Friends</a:t>
            </a:r>
            <a:endParaRPr lang="en-US" dirty="0"/>
          </a:p>
        </p:txBody>
      </p:sp>
      <p:sp>
        <p:nvSpPr>
          <p:cNvPr id="3" name="Content Placeholder 2"/>
          <p:cNvSpPr>
            <a:spLocks noGrp="1"/>
          </p:cNvSpPr>
          <p:nvPr>
            <p:ph idx="1"/>
          </p:nvPr>
        </p:nvSpPr>
        <p:spPr>
          <a:xfrm>
            <a:off x="609600" y="1600201"/>
            <a:ext cx="10972800" cy="4847733"/>
          </a:xfrm>
        </p:spPr>
        <p:txBody>
          <a:bodyPr>
            <a:noAutofit/>
          </a:bodyPr>
          <a:lstStyle/>
          <a:p>
            <a:pPr marL="0" indent="0">
              <a:buNone/>
            </a:pPr>
            <a:r>
              <a:rPr lang="en-US" sz="1000" dirty="0">
                <a:latin typeface="Garamond" panose="02020404030301010803" pitchFamily="18" charset="0"/>
              </a:rPr>
              <a:t>July 9, 2019							           31220 Whistle Stop Drive</a:t>
            </a:r>
          </a:p>
          <a:p>
            <a:pPr marL="0" indent="0" algn="r">
              <a:buNone/>
            </a:pPr>
            <a:r>
              <a:rPr lang="en-US" sz="1000" dirty="0">
                <a:latin typeface="Garamond" panose="02020404030301010803" pitchFamily="18" charset="0"/>
              </a:rPr>
              <a:t>Franklin, VA  23321</a:t>
            </a:r>
          </a:p>
          <a:p>
            <a:pPr marL="0" indent="0">
              <a:buNone/>
            </a:pPr>
            <a:r>
              <a:rPr lang="en-US" sz="1000" dirty="0">
                <a:latin typeface="Garamond" panose="02020404030301010803" pitchFamily="18" charset="0"/>
              </a:rPr>
              <a:t>North Carolina Fellowship of Friends</a:t>
            </a:r>
          </a:p>
          <a:p>
            <a:pPr marL="0" indent="0">
              <a:buNone/>
            </a:pPr>
            <a:r>
              <a:rPr lang="en-US" sz="1000" dirty="0">
                <a:latin typeface="Garamond" panose="02020404030301010803" pitchFamily="18" charset="0"/>
              </a:rPr>
              <a:t>Dear Friends,</a:t>
            </a:r>
          </a:p>
          <a:p>
            <a:pPr marL="0" indent="0">
              <a:buNone/>
            </a:pPr>
            <a:r>
              <a:rPr lang="en-US" sz="1000" dirty="0">
                <a:latin typeface="Garamond" panose="02020404030301010803" pitchFamily="18" charset="0"/>
              </a:rPr>
              <a:t>Words do not suffice to express our gratitude for the grant of $15,000 to aid in the exterior renovation of Bethel Friends meeting house.  This money combined  with the generosity of local f/Friends is making a real difference in the appearance, climate control efficiency, and long-term durability of our place of weekly worship.  With your help we have accomplished the following:</a:t>
            </a:r>
          </a:p>
          <a:p>
            <a:pPr lvl="0"/>
            <a:r>
              <a:rPr lang="en-US" sz="1000" dirty="0">
                <a:latin typeface="Garamond" panose="02020404030301010803" pitchFamily="18" charset="0"/>
              </a:rPr>
              <a:t>Replaced deteriorated boards</a:t>
            </a:r>
          </a:p>
          <a:p>
            <a:pPr lvl="0"/>
            <a:r>
              <a:rPr lang="en-US" sz="1000" dirty="0">
                <a:latin typeface="Garamond" panose="02020404030301010803" pitchFamily="18" charset="0"/>
              </a:rPr>
              <a:t>Rebuilt two side porches and one rear porch including steps using composite materials</a:t>
            </a:r>
          </a:p>
          <a:p>
            <a:pPr lvl="0"/>
            <a:r>
              <a:rPr lang="en-US" sz="1000" dirty="0">
                <a:latin typeface="Garamond" panose="02020404030301010803" pitchFamily="18" charset="0"/>
              </a:rPr>
              <a:t>Installed </a:t>
            </a:r>
            <a:r>
              <a:rPr lang="en-US" sz="1000" dirty="0" err="1">
                <a:latin typeface="Garamond" panose="02020404030301010803" pitchFamily="18" charset="0"/>
              </a:rPr>
              <a:t>Celect</a:t>
            </a:r>
            <a:r>
              <a:rPr lang="en-US" sz="1000" dirty="0">
                <a:latin typeface="Garamond" panose="02020404030301010803" pitchFamily="18" charset="0"/>
              </a:rPr>
              <a:t> Cellular Composite Siding that closely mimics the original wooden weatherboards and includes a layer of insulation</a:t>
            </a:r>
          </a:p>
          <a:p>
            <a:pPr lvl="0"/>
            <a:r>
              <a:rPr lang="en-US" sz="1000" dirty="0">
                <a:latin typeface="Garamond" panose="02020404030301010803" pitchFamily="18" charset="0"/>
              </a:rPr>
              <a:t>Had insulation blown into all exterior walls</a:t>
            </a:r>
          </a:p>
          <a:p>
            <a:pPr lvl="0"/>
            <a:r>
              <a:rPr lang="en-US" sz="1000" dirty="0">
                <a:latin typeface="Garamond" panose="02020404030301010803" pitchFamily="18" charset="0"/>
              </a:rPr>
              <a:t>Had vinyl soffits installed</a:t>
            </a:r>
          </a:p>
          <a:p>
            <a:pPr lvl="0"/>
            <a:r>
              <a:rPr lang="en-US" sz="1000" dirty="0">
                <a:latin typeface="Garamond" panose="02020404030301010803" pitchFamily="18" charset="0"/>
              </a:rPr>
              <a:t>Had window woodwork wrapped with aluminum coil stock</a:t>
            </a:r>
          </a:p>
          <a:p>
            <a:pPr lvl="0"/>
            <a:r>
              <a:rPr lang="en-US" sz="1000" dirty="0">
                <a:latin typeface="Garamond" panose="02020404030301010803" pitchFamily="18" charset="0"/>
              </a:rPr>
              <a:t>Had new vinyl shutters installed (still waiting on a few shutters which had to be reordered due to shipping damage)</a:t>
            </a:r>
          </a:p>
          <a:p>
            <a:pPr marL="0" indent="0">
              <a:buNone/>
            </a:pPr>
            <a:r>
              <a:rPr lang="en-US" sz="1000" dirty="0">
                <a:latin typeface="Garamond" panose="02020404030301010803" pitchFamily="18" charset="0"/>
              </a:rPr>
              <a:t>Work still to be completed includes:</a:t>
            </a:r>
          </a:p>
          <a:p>
            <a:pPr lvl="0"/>
            <a:r>
              <a:rPr lang="en-US" sz="1000" dirty="0">
                <a:latin typeface="Garamond" panose="02020404030301010803" pitchFamily="18" charset="0"/>
              </a:rPr>
              <a:t>Installing gutters which have been ordered</a:t>
            </a:r>
          </a:p>
          <a:p>
            <a:pPr lvl="0"/>
            <a:r>
              <a:rPr lang="en-US" sz="1000" dirty="0">
                <a:latin typeface="Garamond" panose="02020404030301010803" pitchFamily="18" charset="0"/>
              </a:rPr>
              <a:t>Glazing and painting window sashes</a:t>
            </a:r>
          </a:p>
          <a:p>
            <a:pPr lvl="0"/>
            <a:r>
              <a:rPr lang="en-US" sz="1000" dirty="0">
                <a:latin typeface="Garamond" panose="02020404030301010803" pitchFamily="18" charset="0"/>
              </a:rPr>
              <a:t>Painting columns and detailed areas which could not be covered with siding or coil stock</a:t>
            </a:r>
          </a:p>
          <a:p>
            <a:pPr lvl="0"/>
            <a:r>
              <a:rPr lang="en-US" sz="1000" dirty="0">
                <a:latin typeface="Garamond" panose="02020404030301010803" pitchFamily="18" charset="0"/>
              </a:rPr>
              <a:t>Laying new flooring over existing front porch</a:t>
            </a:r>
          </a:p>
          <a:p>
            <a:pPr lvl="0"/>
            <a:r>
              <a:rPr lang="en-US" sz="1000" dirty="0">
                <a:latin typeface="Garamond" panose="02020404030301010803" pitchFamily="18" charset="0"/>
              </a:rPr>
              <a:t>Rebuilding front porch steps and railings</a:t>
            </a:r>
          </a:p>
          <a:p>
            <a:pPr lvl="0"/>
            <a:r>
              <a:rPr lang="en-US" sz="1000" dirty="0">
                <a:latin typeface="Garamond" panose="02020404030301010803" pitchFamily="18" charset="0"/>
              </a:rPr>
              <a:t>Resurfacing and painting foundation walls</a:t>
            </a:r>
          </a:p>
          <a:p>
            <a:pPr lvl="0"/>
            <a:r>
              <a:rPr lang="en-US" sz="1000" dirty="0">
                <a:latin typeface="Garamond" panose="02020404030301010803" pitchFamily="18" charset="0"/>
              </a:rPr>
              <a:t>Upgrading interior lighting and carpets</a:t>
            </a:r>
          </a:p>
          <a:p>
            <a:pPr marL="0" indent="0">
              <a:buNone/>
            </a:pPr>
            <a:r>
              <a:rPr lang="en-US" sz="1000" dirty="0">
                <a:latin typeface="Garamond" panose="02020404030301010803" pitchFamily="18" charset="0"/>
              </a:rPr>
              <a:t>Thank you, Friends, for making such a significant contribution to the life of our meeting house.</a:t>
            </a:r>
          </a:p>
          <a:p>
            <a:pPr marL="0" indent="0">
              <a:buNone/>
            </a:pPr>
            <a:r>
              <a:rPr lang="en-US" sz="1000" dirty="0">
                <a:latin typeface="Garamond" panose="02020404030301010803" pitchFamily="18" charset="0"/>
              </a:rPr>
              <a:t>Respectfully, Amanda W. Munford, Clerk, Bethel Friends Meeting</a:t>
            </a:r>
          </a:p>
          <a:p>
            <a:pPr marL="0" indent="0">
              <a:buNone/>
            </a:pPr>
            <a:endParaRPr lang="en-US" sz="1000" dirty="0">
              <a:latin typeface="Garamond" panose="02020404030301010803" pitchFamily="18" charset="0"/>
            </a:endParaRPr>
          </a:p>
          <a:p>
            <a:pPr marL="0" indent="0">
              <a:buNone/>
            </a:pPr>
            <a:r>
              <a:rPr lang="en-US" sz="1200" i="1" dirty="0">
                <a:solidFill>
                  <a:srgbClr val="FF0000"/>
                </a:solidFill>
                <a:latin typeface="Garamond" panose="02020404030301010803" pitchFamily="18" charset="0"/>
              </a:rPr>
              <a:t>(Additional comments regarding engagement of Bethel youth and the support of the Bethel community)</a:t>
            </a:r>
          </a:p>
          <a:p>
            <a:endParaRPr lang="en-US" sz="900" dirty="0"/>
          </a:p>
        </p:txBody>
      </p:sp>
    </p:spTree>
    <p:extLst>
      <p:ext uri="{BB962C8B-B14F-4D97-AF65-F5344CB8AC3E}">
        <p14:creationId xmlns:p14="http://schemas.microsoft.com/office/powerpoint/2010/main" val="12571411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 Bethel Friends</a:t>
            </a:r>
            <a:endParaRPr lang="en-US" dirty="0"/>
          </a:p>
        </p:txBody>
      </p:sp>
      <p:pic>
        <p:nvPicPr>
          <p:cNvPr id="4" name="Content Placeholder 3" descr="Bethel Friends Improvement Progres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4591" y="1637450"/>
            <a:ext cx="5922818" cy="4451465"/>
          </a:xfrm>
          <a:prstGeom prst="rect">
            <a:avLst/>
          </a:prstGeom>
          <a:noFill/>
          <a:ln>
            <a:noFill/>
          </a:ln>
        </p:spPr>
      </p:pic>
    </p:spTree>
    <p:extLst>
      <p:ext uri="{BB962C8B-B14F-4D97-AF65-F5344CB8AC3E}">
        <p14:creationId xmlns:p14="http://schemas.microsoft.com/office/powerpoint/2010/main" val="4925818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 Bethel Friends</a:t>
            </a:r>
            <a:endParaRPr lang="en-US" dirty="0"/>
          </a:p>
        </p:txBody>
      </p:sp>
      <p:pic>
        <p:nvPicPr>
          <p:cNvPr id="4" name="Content Placeholder 3" descr="Bethel Friends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6278" y="1637450"/>
            <a:ext cx="5939444" cy="4451465"/>
          </a:xfrm>
          <a:prstGeom prst="rect">
            <a:avLst/>
          </a:prstGeom>
          <a:noFill/>
          <a:ln>
            <a:noFill/>
          </a:ln>
        </p:spPr>
      </p:pic>
    </p:spTree>
    <p:extLst>
      <p:ext uri="{BB962C8B-B14F-4D97-AF65-F5344CB8AC3E}">
        <p14:creationId xmlns:p14="http://schemas.microsoft.com/office/powerpoint/2010/main" val="13277191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 Bethel Friends</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3087" y="2189684"/>
            <a:ext cx="5925826" cy="334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9393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NCFF Report to NCYM, Inc.</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On 2019 Activities: Bethel Friends</a:t>
            </a:r>
            <a:endParaRPr lang="en-US" dirty="0"/>
          </a:p>
        </p:txBody>
      </p:sp>
      <p:pic>
        <p:nvPicPr>
          <p:cNvPr id="4" name="Content Placeholder 3" descr="Bethel Friends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0435" y="2190246"/>
            <a:ext cx="5931131" cy="3345873"/>
          </a:xfrm>
          <a:prstGeom prst="rect">
            <a:avLst/>
          </a:prstGeom>
          <a:noFill/>
          <a:ln>
            <a:noFill/>
          </a:ln>
        </p:spPr>
      </p:pic>
    </p:spTree>
    <p:extLst>
      <p:ext uri="{BB962C8B-B14F-4D97-AF65-F5344CB8AC3E}">
        <p14:creationId xmlns:p14="http://schemas.microsoft.com/office/powerpoint/2010/main" val="13029000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BBAB9-7C39-4C5B-951C-34472FA5FCA4}"/>
              </a:ext>
            </a:extLst>
          </p:cNvPr>
          <p:cNvSpPr>
            <a:spLocks noGrp="1"/>
          </p:cNvSpPr>
          <p:nvPr>
            <p:ph type="title"/>
          </p:nvPr>
        </p:nvSpPr>
        <p:spPr/>
        <p:txBody>
          <a:bodyPr>
            <a:normAutofit fontScale="90000"/>
          </a:bodyPr>
          <a:lstStyle/>
          <a:p>
            <a:r>
              <a:rPr lang="en-US" sz="4000" dirty="0">
                <a:solidFill>
                  <a:schemeClr val="tx1"/>
                </a:solidFill>
              </a:rPr>
              <a:t>North Carolina Fellowship of Friends</a:t>
            </a:r>
            <a:br>
              <a:rPr lang="en-US" sz="4000" dirty="0">
                <a:solidFill>
                  <a:schemeClr val="tx1"/>
                </a:solidFill>
              </a:rPr>
            </a:br>
            <a:r>
              <a:rPr lang="en-US" sz="4000" dirty="0">
                <a:solidFill>
                  <a:schemeClr val="tx1"/>
                </a:solidFill>
              </a:rPr>
              <a:t>2018 Audit</a:t>
            </a:r>
            <a:endParaRPr lang="en-US" dirty="0"/>
          </a:p>
        </p:txBody>
      </p:sp>
      <p:sp>
        <p:nvSpPr>
          <p:cNvPr id="3" name="Content Placeholder 2">
            <a:extLst>
              <a:ext uri="{FF2B5EF4-FFF2-40B4-BE49-F238E27FC236}">
                <a16:creationId xmlns:a16="http://schemas.microsoft.com/office/drawing/2014/main" xmlns="" id="{0FF6ACDF-EC89-4750-B254-4C06535D4004}"/>
              </a:ext>
            </a:extLst>
          </p:cNvPr>
          <p:cNvSpPr>
            <a:spLocks noGrp="1"/>
          </p:cNvSpPr>
          <p:nvPr>
            <p:ph idx="1"/>
          </p:nvPr>
        </p:nvSpPr>
        <p:spPr>
          <a:xfrm>
            <a:off x="609600" y="1984248"/>
            <a:ext cx="10972800" cy="4709160"/>
          </a:xfrm>
        </p:spPr>
        <p:txBody>
          <a:bodyPr/>
          <a:lstStyle/>
          <a:p>
            <a:pPr marL="585216" lvl="1" indent="0">
              <a:buNone/>
            </a:pPr>
            <a:endParaRPr lang="en-US" sz="2800" dirty="0">
              <a:effectLst>
                <a:outerShdw blurRad="38100" dist="38100" dir="2700000" algn="tl">
                  <a:srgbClr val="000000">
                    <a:alpha val="43137"/>
                  </a:srgbClr>
                </a:outerShdw>
              </a:effectLst>
            </a:endParaRPr>
          </a:p>
          <a:p>
            <a:endParaRPr lang="en-US" dirty="0"/>
          </a:p>
        </p:txBody>
      </p:sp>
      <p:sp>
        <p:nvSpPr>
          <p:cNvPr id="4" name="Rectangle 3">
            <a:extLst>
              <a:ext uri="{FF2B5EF4-FFF2-40B4-BE49-F238E27FC236}">
                <a16:creationId xmlns:a16="http://schemas.microsoft.com/office/drawing/2014/main" xmlns="" id="{EBD317EE-5DE0-4668-B717-52183DECE066}"/>
              </a:ext>
            </a:extLst>
          </p:cNvPr>
          <p:cNvSpPr/>
          <p:nvPr/>
        </p:nvSpPr>
        <p:spPr>
          <a:xfrm>
            <a:off x="348792" y="2967335"/>
            <a:ext cx="11425286" cy="1569660"/>
          </a:xfrm>
          <a:prstGeom prst="rect">
            <a:avLst/>
          </a:prstGeom>
        </p:spPr>
        <p:txBody>
          <a:bodyPr wrap="square">
            <a:spAutoFit/>
          </a:bodyPr>
          <a:lstStyle/>
          <a:p>
            <a:pPr marL="137160" indent="0" algn="ctr">
              <a:buNone/>
            </a:pPr>
            <a:r>
              <a:rPr lang="en-US" sz="3200" dirty="0"/>
              <a:t>The </a:t>
            </a:r>
            <a:r>
              <a:rPr lang="en-US" sz="3200" dirty="0">
                <a:effectLst>
                  <a:outerShdw blurRad="38100" dist="38100" dir="2700000" algn="tl">
                    <a:srgbClr val="000000">
                      <a:alpha val="43137"/>
                    </a:srgbClr>
                  </a:outerShdw>
                </a:effectLst>
              </a:rPr>
              <a:t>2018 North Carolina Fellowship of Friends audit is incorporated within the  NCYM, Inc. unified audit.</a:t>
            </a:r>
            <a:br>
              <a:rPr lang="en-US" sz="3200" dirty="0">
                <a:effectLst>
                  <a:outerShdw blurRad="38100" dist="38100" dir="2700000" algn="tl">
                    <a:srgbClr val="000000">
                      <a:alpha val="43137"/>
                    </a:srgbClr>
                  </a:outerShdw>
                </a:effectLst>
              </a:rPr>
            </a:br>
            <a:endParaRPr lang="en-US" sz="3200" dirty="0"/>
          </a:p>
        </p:txBody>
      </p:sp>
    </p:spTree>
    <p:extLst>
      <p:ext uri="{BB962C8B-B14F-4D97-AF65-F5344CB8AC3E}">
        <p14:creationId xmlns:p14="http://schemas.microsoft.com/office/powerpoint/2010/main" val="390361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57EE27-D527-4A4C-8CF6-6E85869BC734}"/>
              </a:ext>
            </a:extLst>
          </p:cNvPr>
          <p:cNvSpPr>
            <a:spLocks noGrp="1"/>
          </p:cNvSpPr>
          <p:nvPr>
            <p:ph idx="1"/>
          </p:nvPr>
        </p:nvSpPr>
        <p:spPr/>
        <p:txBody>
          <a:bodyPr/>
          <a:lstStyle/>
          <a:p>
            <a:pPr marL="137160" indent="0">
              <a:buNone/>
            </a:pPr>
            <a:r>
              <a:rPr lang="en-US" i="1" dirty="0">
                <a:solidFill>
                  <a:srgbClr val="FFFF00"/>
                </a:solidFill>
              </a:rPr>
              <a:t>Those present approved of accepting the report regarding North Carolina Fellowship of Friends by NCFF Clerk, Frank Massey, as presented.</a:t>
            </a:r>
          </a:p>
          <a:p>
            <a:pPr marL="137160" indent="0">
              <a:buNone/>
            </a:pPr>
            <a:endParaRPr lang="en-US" i="1" dirty="0">
              <a:solidFill>
                <a:srgbClr val="FFFF00"/>
              </a:solidFill>
            </a:endParaRPr>
          </a:p>
          <a:p>
            <a:pPr marL="137160" indent="0">
              <a:buNone/>
            </a:pPr>
            <a:r>
              <a:rPr lang="en-US" i="1" dirty="0">
                <a:solidFill>
                  <a:srgbClr val="FFFF00"/>
                </a:solidFill>
              </a:rPr>
              <a:t>The affirmation of compliance with the covenants and guidelines for the expenditure of trust fund income, signed by the Association’s Presiding Clerk and Treasurer, is included in “Word” documents transmitted separately.</a:t>
            </a:r>
          </a:p>
          <a:p>
            <a:pPr marL="137160" indent="0">
              <a:buNone/>
            </a:pPr>
            <a:endParaRPr lang="en-US" dirty="0"/>
          </a:p>
        </p:txBody>
      </p:sp>
    </p:spTree>
    <p:extLst>
      <p:ext uri="{BB962C8B-B14F-4D97-AF65-F5344CB8AC3E}">
        <p14:creationId xmlns:p14="http://schemas.microsoft.com/office/powerpoint/2010/main" val="10165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55100-7000-4DCE-815D-0FA2A29FEF59}"/>
              </a:ext>
            </a:extLst>
          </p:cNvPr>
          <p:cNvSpPr>
            <a:spLocks noGrp="1"/>
          </p:cNvSpPr>
          <p:nvPr>
            <p:ph type="title"/>
          </p:nvPr>
        </p:nvSpPr>
        <p:spPr>
          <a:xfrm>
            <a:off x="509016" y="1544595"/>
            <a:ext cx="10972800" cy="2928551"/>
          </a:xfrm>
        </p:spPr>
        <p:txBody>
          <a:bodyPr>
            <a:normAutofit/>
          </a:bodyPr>
          <a:lstStyle/>
          <a:p>
            <a:r>
              <a:rPr lang="en-US" sz="4000" dirty="0">
                <a:solidFill>
                  <a:schemeClr val="tx1"/>
                </a:solidFill>
              </a:rPr>
              <a:t>Friends Church of North Carolina</a:t>
            </a:r>
            <a:r>
              <a:rPr lang="en-US" sz="4400" dirty="0">
                <a:solidFill>
                  <a:schemeClr val="tx1"/>
                </a:solidFill>
              </a:rPr>
              <a:t/>
            </a:r>
            <a:br>
              <a:rPr lang="en-US" sz="4400" dirty="0">
                <a:solidFill>
                  <a:schemeClr val="tx1"/>
                </a:solidFill>
              </a:rPr>
            </a:br>
            <a:r>
              <a:rPr lang="en-US" sz="4400" dirty="0">
                <a:solidFill>
                  <a:schemeClr val="tx1"/>
                </a:solidFill>
              </a:rPr>
              <a:t> </a:t>
            </a:r>
            <a:r>
              <a:rPr lang="en-US" sz="4000" dirty="0">
                <a:solidFill>
                  <a:schemeClr val="tx1"/>
                </a:solidFill>
              </a:rPr>
              <a:t/>
            </a:r>
            <a:br>
              <a:rPr lang="en-US" sz="4000" dirty="0">
                <a:solidFill>
                  <a:schemeClr val="tx1"/>
                </a:solidFill>
              </a:rPr>
            </a:br>
            <a:r>
              <a:rPr lang="en-US" sz="3600" dirty="0">
                <a:solidFill>
                  <a:schemeClr val="tx1"/>
                </a:solidFill>
              </a:rPr>
              <a:t>Roger Greene</a:t>
            </a:r>
            <a:br>
              <a:rPr lang="en-US" sz="3600" dirty="0">
                <a:solidFill>
                  <a:schemeClr val="tx1"/>
                </a:solidFill>
              </a:rPr>
            </a:br>
            <a:r>
              <a:rPr lang="en-US" sz="3600" dirty="0">
                <a:solidFill>
                  <a:schemeClr val="tx1"/>
                </a:solidFill>
              </a:rPr>
              <a:t>FCNC Clerk</a:t>
            </a:r>
          </a:p>
        </p:txBody>
      </p:sp>
    </p:spTree>
    <p:extLst>
      <p:ext uri="{BB962C8B-B14F-4D97-AF65-F5344CB8AC3E}">
        <p14:creationId xmlns:p14="http://schemas.microsoft.com/office/powerpoint/2010/main" val="4264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BBAB9-7C39-4C5B-951C-34472FA5FCA4}"/>
              </a:ext>
            </a:extLst>
          </p:cNvPr>
          <p:cNvSpPr>
            <a:spLocks noGrp="1"/>
          </p:cNvSpPr>
          <p:nvPr>
            <p:ph type="title"/>
          </p:nvPr>
        </p:nvSpPr>
        <p:spPr/>
        <p:txBody>
          <a:bodyPr>
            <a:normAutofit fontScale="90000"/>
          </a:bodyPr>
          <a:lstStyle/>
          <a:p>
            <a:r>
              <a:rPr lang="en-US" sz="4000" dirty="0">
                <a:solidFill>
                  <a:schemeClr val="tx1"/>
                </a:solidFill>
              </a:rPr>
              <a:t>Friends Church of North Carolina</a:t>
            </a:r>
            <a:br>
              <a:rPr lang="en-US" sz="4000" dirty="0">
                <a:solidFill>
                  <a:schemeClr val="tx1"/>
                </a:solidFill>
              </a:rPr>
            </a:br>
            <a:r>
              <a:rPr lang="en-US" sz="4000" dirty="0">
                <a:solidFill>
                  <a:schemeClr val="tx1"/>
                </a:solidFill>
              </a:rPr>
              <a:t>2018 Audit</a:t>
            </a:r>
            <a:endParaRPr lang="en-US" dirty="0"/>
          </a:p>
        </p:txBody>
      </p:sp>
      <p:sp>
        <p:nvSpPr>
          <p:cNvPr id="3" name="Content Placeholder 2">
            <a:extLst>
              <a:ext uri="{FF2B5EF4-FFF2-40B4-BE49-F238E27FC236}">
                <a16:creationId xmlns:a16="http://schemas.microsoft.com/office/drawing/2014/main" xmlns="" id="{0FF6ACDF-EC89-4750-B254-4C06535D4004}"/>
              </a:ext>
            </a:extLst>
          </p:cNvPr>
          <p:cNvSpPr>
            <a:spLocks noGrp="1"/>
          </p:cNvSpPr>
          <p:nvPr>
            <p:ph idx="1"/>
          </p:nvPr>
        </p:nvSpPr>
        <p:spPr>
          <a:xfrm>
            <a:off x="609600" y="1984248"/>
            <a:ext cx="10972800" cy="4709160"/>
          </a:xfrm>
        </p:spPr>
        <p:txBody>
          <a:bodyPr/>
          <a:lstStyle/>
          <a:p>
            <a:pPr marL="585216" lvl="1" indent="0">
              <a:buNone/>
            </a:pPr>
            <a:endParaRPr lang="en-US" sz="2800" dirty="0">
              <a:effectLst>
                <a:outerShdw blurRad="38100" dist="38100" dir="2700000" algn="tl">
                  <a:srgbClr val="000000">
                    <a:alpha val="43137"/>
                  </a:srgbClr>
                </a:outerShdw>
              </a:effectLst>
            </a:endParaRPr>
          </a:p>
          <a:p>
            <a:endParaRPr lang="en-US" dirty="0"/>
          </a:p>
        </p:txBody>
      </p:sp>
      <p:sp>
        <p:nvSpPr>
          <p:cNvPr id="4" name="Rectangle 3">
            <a:extLst>
              <a:ext uri="{FF2B5EF4-FFF2-40B4-BE49-F238E27FC236}">
                <a16:creationId xmlns:a16="http://schemas.microsoft.com/office/drawing/2014/main" xmlns="" id="{E09428AC-7289-4DBC-BC01-359B8D2D31BD}"/>
              </a:ext>
            </a:extLst>
          </p:cNvPr>
          <p:cNvSpPr/>
          <p:nvPr/>
        </p:nvSpPr>
        <p:spPr>
          <a:xfrm>
            <a:off x="320511" y="2967335"/>
            <a:ext cx="11547835" cy="1569660"/>
          </a:xfrm>
          <a:prstGeom prst="rect">
            <a:avLst/>
          </a:prstGeom>
        </p:spPr>
        <p:txBody>
          <a:bodyPr wrap="square">
            <a:spAutoFit/>
          </a:bodyPr>
          <a:lstStyle/>
          <a:p>
            <a:pPr marL="137160" indent="0" algn="ctr">
              <a:buNone/>
            </a:pPr>
            <a:r>
              <a:rPr lang="en-US" sz="3200" dirty="0"/>
              <a:t>The </a:t>
            </a:r>
            <a:r>
              <a:rPr lang="en-US" sz="3200" dirty="0">
                <a:effectLst>
                  <a:outerShdw blurRad="38100" dist="38100" dir="2700000" algn="tl">
                    <a:srgbClr val="000000">
                      <a:alpha val="43137"/>
                    </a:srgbClr>
                  </a:outerShdw>
                </a:effectLst>
              </a:rPr>
              <a:t>2018 Friends Church of North Carolina audit is incorporated within the  NCYM, Inc. unified audit.</a:t>
            </a:r>
            <a:br>
              <a:rPr lang="en-US" sz="3200" dirty="0">
                <a:effectLst>
                  <a:outerShdw blurRad="38100" dist="38100" dir="2700000" algn="tl">
                    <a:srgbClr val="000000">
                      <a:alpha val="43137"/>
                    </a:srgbClr>
                  </a:outerShdw>
                </a:effectLst>
              </a:rPr>
            </a:br>
            <a:endParaRPr lang="en-US" sz="3200" dirty="0"/>
          </a:p>
        </p:txBody>
      </p:sp>
    </p:spTree>
    <p:extLst>
      <p:ext uri="{BB962C8B-B14F-4D97-AF65-F5344CB8AC3E}">
        <p14:creationId xmlns:p14="http://schemas.microsoft.com/office/powerpoint/2010/main" val="222619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E38267-BA82-4300-A5C0-F3F5C657B156}"/>
              </a:ext>
            </a:extLst>
          </p:cNvPr>
          <p:cNvSpPr>
            <a:spLocks noGrp="1"/>
          </p:cNvSpPr>
          <p:nvPr>
            <p:ph idx="1"/>
          </p:nvPr>
        </p:nvSpPr>
        <p:spPr/>
        <p:txBody>
          <a:bodyPr>
            <a:normAutofit/>
          </a:bodyPr>
          <a:lstStyle/>
          <a:p>
            <a:pPr marL="137160" indent="0">
              <a:buNone/>
            </a:pPr>
            <a:r>
              <a:rPr lang="en-US" sz="3200" i="1" dirty="0">
                <a:solidFill>
                  <a:srgbClr val="FFFF00"/>
                </a:solidFill>
              </a:rPr>
              <a:t>See the “Word” documents (from November 2018 and November 2019), transmitted separately, for the report of Roger Greene, Clerk of North Carolina Fellowship of Friends. </a:t>
            </a:r>
          </a:p>
        </p:txBody>
      </p:sp>
    </p:spTree>
    <p:extLst>
      <p:ext uri="{BB962C8B-B14F-4D97-AF65-F5344CB8AC3E}">
        <p14:creationId xmlns:p14="http://schemas.microsoft.com/office/powerpoint/2010/main" val="272664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p:txBody>
          <a:bodyPr>
            <a:normAutofit/>
          </a:bodyPr>
          <a:lstStyle/>
          <a:p>
            <a:pPr marL="137160" indent="0" algn="ctr">
              <a:buNone/>
            </a:pPr>
            <a:r>
              <a:rPr lang="en-US" sz="2600" i="1" dirty="0">
                <a:solidFill>
                  <a:srgbClr val="FFFF00"/>
                </a:solidFill>
              </a:rPr>
              <a:t>Those present approved of accepting the report of NCYM, Inc. Board Clerk, Don Farlow, as presented.</a:t>
            </a:r>
          </a:p>
        </p:txBody>
      </p:sp>
    </p:spTree>
    <p:extLst>
      <p:ext uri="{BB962C8B-B14F-4D97-AF65-F5344CB8AC3E}">
        <p14:creationId xmlns:p14="http://schemas.microsoft.com/office/powerpoint/2010/main" val="381419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57EE27-D527-4A4C-8CF6-6E85869BC734}"/>
              </a:ext>
            </a:extLst>
          </p:cNvPr>
          <p:cNvSpPr>
            <a:spLocks noGrp="1"/>
          </p:cNvSpPr>
          <p:nvPr>
            <p:ph idx="1"/>
          </p:nvPr>
        </p:nvSpPr>
        <p:spPr/>
        <p:txBody>
          <a:bodyPr/>
          <a:lstStyle/>
          <a:p>
            <a:pPr marL="137160" indent="0">
              <a:buNone/>
            </a:pPr>
            <a:r>
              <a:rPr lang="en-US" i="1" dirty="0">
                <a:solidFill>
                  <a:srgbClr val="FFFF00"/>
                </a:solidFill>
              </a:rPr>
              <a:t>Those present approved of accepting the report regarding Friends Church of North Carolina by FCNC Clerk, Roger Greene, as presented.</a:t>
            </a:r>
          </a:p>
          <a:p>
            <a:pPr marL="137160" indent="0">
              <a:buNone/>
            </a:pPr>
            <a:endParaRPr lang="en-US" i="1" dirty="0">
              <a:solidFill>
                <a:srgbClr val="FFFF00"/>
              </a:solidFill>
            </a:endParaRPr>
          </a:p>
          <a:p>
            <a:pPr marL="137160" indent="0">
              <a:buNone/>
            </a:pPr>
            <a:r>
              <a:rPr lang="en-US" i="1" dirty="0">
                <a:solidFill>
                  <a:srgbClr val="FFFF00"/>
                </a:solidFill>
              </a:rPr>
              <a:t>The affirmation of compliance with the covenants and guidelines for the expenditure of trust fund income, signed by the Association’s Presiding Clerk and Treasurer, is included in “Word” documents transmitted separately.</a:t>
            </a:r>
          </a:p>
          <a:p>
            <a:pPr marL="137160" indent="0">
              <a:buNone/>
            </a:pPr>
            <a:endParaRPr lang="en-US" i="1" dirty="0">
              <a:solidFill>
                <a:srgbClr val="FFFF00"/>
              </a:solidFill>
            </a:endParaRPr>
          </a:p>
          <a:p>
            <a:pPr marL="137160" indent="0">
              <a:buNone/>
            </a:pPr>
            <a:endParaRPr lang="en-US" dirty="0"/>
          </a:p>
        </p:txBody>
      </p:sp>
    </p:spTree>
    <p:extLst>
      <p:ext uri="{BB962C8B-B14F-4D97-AF65-F5344CB8AC3E}">
        <p14:creationId xmlns:p14="http://schemas.microsoft.com/office/powerpoint/2010/main" val="30303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9888" y="1856232"/>
            <a:ext cx="9235440" cy="5001768"/>
          </a:xfrm>
        </p:spPr>
        <p:txBody>
          <a:bodyPr>
            <a:normAutofit/>
          </a:bodyPr>
          <a:lstStyle/>
          <a:p>
            <a:r>
              <a:rPr lang="en-US" sz="4000" dirty="0">
                <a:effectLst>
                  <a:outerShdw blurRad="38100" dist="38100" dir="2700000" algn="tl">
                    <a:srgbClr val="000000">
                      <a:alpha val="43137"/>
                    </a:srgbClr>
                  </a:outerShdw>
                </a:effectLst>
              </a:rPr>
              <a:t>NCYM, Inc.</a:t>
            </a:r>
          </a:p>
          <a:p>
            <a:r>
              <a:rPr lang="en-US" sz="4000" dirty="0">
                <a:effectLst>
                  <a:outerShdw blurRad="38100" dist="38100" dir="2700000" algn="tl">
                    <a:srgbClr val="000000">
                      <a:alpha val="43137"/>
                    </a:srgbClr>
                  </a:outerShdw>
                </a:effectLst>
              </a:rPr>
              <a:t>2020 Annual Meeting</a:t>
            </a:r>
          </a:p>
          <a:p>
            <a:r>
              <a:rPr lang="en-US" sz="4000" dirty="0">
                <a:effectLst>
                  <a:outerShdw blurRad="38100" dist="38100" dir="2700000" algn="tl">
                    <a:srgbClr val="000000">
                      <a:alpha val="43137"/>
                    </a:srgbClr>
                  </a:outerShdw>
                </a:effectLst>
              </a:rPr>
              <a:t>November 7, 2020</a:t>
            </a:r>
          </a:p>
        </p:txBody>
      </p:sp>
    </p:spTree>
    <p:extLst>
      <p:ext uri="{BB962C8B-B14F-4D97-AF65-F5344CB8AC3E}">
        <p14:creationId xmlns:p14="http://schemas.microsoft.com/office/powerpoint/2010/main" val="132292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2DDED-C966-451E-BA5A-C33A7E7C6628}"/>
              </a:ext>
            </a:extLst>
          </p:cNvPr>
          <p:cNvSpPr>
            <a:spLocks noGrp="1"/>
          </p:cNvSpPr>
          <p:nvPr>
            <p:ph type="title"/>
          </p:nvPr>
        </p:nvSpPr>
        <p:spPr>
          <a:xfrm>
            <a:off x="609600" y="1609662"/>
            <a:ext cx="10972800" cy="2029650"/>
          </a:xfrm>
        </p:spPr>
        <p:txBody>
          <a:bodyPr>
            <a:noAutofit/>
          </a:bodyPr>
          <a:lstStyle/>
          <a:p>
            <a:r>
              <a:rPr lang="en-US" sz="4000" dirty="0">
                <a:solidFill>
                  <a:schemeClr val="tx1"/>
                </a:solidFill>
              </a:rPr>
              <a:t>NCYM, Inc. Unified Audit </a:t>
            </a:r>
            <a:br>
              <a:rPr lang="en-US" sz="4000" dirty="0">
                <a:solidFill>
                  <a:schemeClr val="tx1"/>
                </a:solidFill>
              </a:rPr>
            </a:br>
            <a:r>
              <a:rPr lang="en-US" sz="4000" dirty="0">
                <a:solidFill>
                  <a:schemeClr val="tx1"/>
                </a:solidFill>
              </a:rPr>
              <a:t>and Financial Review</a:t>
            </a:r>
            <a:br>
              <a:rPr lang="en-US" sz="4000" dirty="0">
                <a:solidFill>
                  <a:schemeClr val="tx1"/>
                </a:solidFill>
              </a:rPr>
            </a:br>
            <a:r>
              <a:rPr lang="en-US" sz="4000" dirty="0">
                <a:solidFill>
                  <a:schemeClr val="tx1"/>
                </a:solidFill>
              </a:rPr>
              <a:t/>
            </a:r>
            <a:br>
              <a:rPr lang="en-US" sz="4000" dirty="0">
                <a:solidFill>
                  <a:schemeClr val="tx1"/>
                </a:solidFill>
              </a:rPr>
            </a:br>
            <a:r>
              <a:rPr lang="en-US" sz="3600" dirty="0">
                <a:solidFill>
                  <a:schemeClr val="tx1"/>
                </a:solidFill>
              </a:rPr>
              <a:t>Gwen Taylor</a:t>
            </a:r>
            <a:br>
              <a:rPr lang="en-US" sz="3600" dirty="0">
                <a:solidFill>
                  <a:schemeClr val="tx1"/>
                </a:solidFill>
              </a:rPr>
            </a:br>
            <a:r>
              <a:rPr lang="en-US" sz="3600" dirty="0">
                <a:solidFill>
                  <a:schemeClr val="tx1"/>
                </a:solidFill>
              </a:rPr>
              <a:t>NCYM, Inc. Treasurer</a:t>
            </a:r>
          </a:p>
        </p:txBody>
      </p:sp>
    </p:spTree>
    <p:extLst>
      <p:ext uri="{BB962C8B-B14F-4D97-AF65-F5344CB8AC3E}">
        <p14:creationId xmlns:p14="http://schemas.microsoft.com/office/powerpoint/2010/main" val="13040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D7DD4-E057-424D-83C3-68A18F99D6D4}"/>
              </a:ext>
            </a:extLst>
          </p:cNvPr>
          <p:cNvSpPr>
            <a:spLocks noGrp="1"/>
          </p:cNvSpPr>
          <p:nvPr>
            <p:ph type="title"/>
          </p:nvPr>
        </p:nvSpPr>
        <p:spPr>
          <a:xfrm>
            <a:off x="609600" y="67248"/>
            <a:ext cx="10972800" cy="1143000"/>
          </a:xfrm>
        </p:spPr>
        <p:txBody>
          <a:bodyPr>
            <a:noAutofit/>
          </a:bodyPr>
          <a:lstStyle/>
          <a:p>
            <a:r>
              <a:rPr lang="en-US" sz="3600" dirty="0">
                <a:solidFill>
                  <a:schemeClr val="tx1"/>
                </a:solidFill>
              </a:rPr>
              <a:t>NCYM, Inc. Unified Audit </a:t>
            </a:r>
            <a:br>
              <a:rPr lang="en-US" sz="3600" dirty="0">
                <a:solidFill>
                  <a:schemeClr val="tx1"/>
                </a:solidFill>
              </a:rPr>
            </a:br>
            <a:r>
              <a:rPr lang="en-US" sz="3600" dirty="0">
                <a:solidFill>
                  <a:schemeClr val="tx1"/>
                </a:solidFill>
              </a:rPr>
              <a:t>2018 Fiscal Year </a:t>
            </a:r>
          </a:p>
        </p:txBody>
      </p:sp>
      <p:sp>
        <p:nvSpPr>
          <p:cNvPr id="3" name="Content Placeholder 2">
            <a:extLst>
              <a:ext uri="{FF2B5EF4-FFF2-40B4-BE49-F238E27FC236}">
                <a16:creationId xmlns:a16="http://schemas.microsoft.com/office/drawing/2014/main" xmlns="" id="{51ABDCF2-AC9B-4563-A1E3-7B8F15DE2609}"/>
              </a:ext>
            </a:extLst>
          </p:cNvPr>
          <p:cNvSpPr>
            <a:spLocks noGrp="1"/>
          </p:cNvSpPr>
          <p:nvPr>
            <p:ph idx="1"/>
          </p:nvPr>
        </p:nvSpPr>
        <p:spPr>
          <a:xfrm>
            <a:off x="525780" y="1458798"/>
            <a:ext cx="11140440" cy="4709160"/>
          </a:xfrm>
        </p:spPr>
        <p:txBody>
          <a:bodyPr>
            <a:noAutofit/>
          </a:bodyPr>
          <a:lstStyle/>
          <a:p>
            <a:r>
              <a:rPr lang="en-US" sz="3200" dirty="0">
                <a:effectLst>
                  <a:outerShdw blurRad="38100" dist="38100" dir="2700000" algn="tl">
                    <a:srgbClr val="000000">
                      <a:alpha val="43137"/>
                    </a:srgbClr>
                  </a:outerShdw>
                </a:effectLst>
              </a:rPr>
              <a:t>NCYM, Inc. Fiscal Year – January 1 through December 31, 2018</a:t>
            </a:r>
          </a:p>
          <a:p>
            <a:r>
              <a:rPr lang="en-US" sz="3200" dirty="0">
                <a:effectLst>
                  <a:outerShdw blurRad="38100" dist="38100" dir="2700000" algn="tl">
                    <a:srgbClr val="000000">
                      <a:alpha val="43137"/>
                    </a:srgbClr>
                  </a:outerShdw>
                </a:effectLst>
              </a:rPr>
              <a:t>NCYM Funds, LLC Fiscal Year – April 1, 2018 through December 31, 2018 </a:t>
            </a:r>
            <a:r>
              <a:rPr lang="en-US" sz="3200" dirty="0">
                <a:solidFill>
                  <a:srgbClr val="FFFF00"/>
                </a:solidFill>
                <a:effectLst>
                  <a:outerShdw blurRad="38100" dist="38100" dir="2700000" algn="tl">
                    <a:srgbClr val="000000">
                      <a:alpha val="43137"/>
                    </a:srgbClr>
                  </a:outerShdw>
                </a:effectLst>
              </a:rPr>
              <a:t>(to make fiscal years consistent)</a:t>
            </a:r>
          </a:p>
          <a:p>
            <a:r>
              <a:rPr lang="en-US" sz="3200" dirty="0">
                <a:effectLst>
                  <a:outerShdw blurRad="38100" dist="38100" dir="2700000" algn="tl">
                    <a:srgbClr val="000000">
                      <a:alpha val="43137"/>
                    </a:srgbClr>
                  </a:outerShdw>
                </a:effectLst>
              </a:rPr>
              <a:t>QLC, FDS, NCFF and FCNC Fiscal Year – January 1 through December 31, 2018</a:t>
            </a:r>
          </a:p>
          <a:p>
            <a:r>
              <a:rPr lang="en-US" sz="3200" dirty="0">
                <a:effectLst>
                  <a:outerShdw blurRad="38100" dist="38100" dir="2700000" algn="tl">
                    <a:srgbClr val="000000">
                      <a:alpha val="43137"/>
                    </a:srgbClr>
                  </a:outerShdw>
                </a:effectLst>
              </a:rPr>
              <a:t>2018 Unified Audit includes all entities except NCYM Funds, LLC</a:t>
            </a:r>
          </a:p>
          <a:p>
            <a:r>
              <a:rPr lang="en-US" sz="3200" dirty="0">
                <a:effectLst>
                  <a:outerShdw blurRad="38100" dist="38100" dir="2700000" algn="tl">
                    <a:srgbClr val="000000">
                      <a:alpha val="43137"/>
                    </a:srgbClr>
                  </a:outerShdw>
                </a:effectLst>
              </a:rPr>
              <a:t>Audits conducted by the same certified public accountants/auditing firm.</a:t>
            </a:r>
          </a:p>
        </p:txBody>
      </p:sp>
    </p:spTree>
    <p:extLst>
      <p:ext uri="{BB962C8B-B14F-4D97-AF65-F5344CB8AC3E}">
        <p14:creationId xmlns:p14="http://schemas.microsoft.com/office/powerpoint/2010/main" val="420971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01499"/>
          </a:xfrm>
        </p:spPr>
        <p:txBody>
          <a:bodyPr>
            <a:normAutofit/>
          </a:bodyPr>
          <a:lstStyle/>
          <a:p>
            <a:r>
              <a:rPr lang="en-US" sz="3600" dirty="0">
                <a:solidFill>
                  <a:schemeClr val="tx1"/>
                </a:solidFill>
              </a:rPr>
              <a:t>Auditor’s Opinion</a:t>
            </a:r>
            <a:br>
              <a:rPr lang="en-US" sz="3600" dirty="0">
                <a:solidFill>
                  <a:schemeClr val="tx1"/>
                </a:solidFill>
              </a:rPr>
            </a:br>
            <a:r>
              <a:rPr lang="en-US" sz="3600" dirty="0">
                <a:solidFill>
                  <a:schemeClr val="tx1"/>
                </a:solidFill>
              </a:rPr>
              <a:t>NCYM, Inc. 2018</a:t>
            </a:r>
            <a:r>
              <a:rPr lang="en-US" sz="3600" dirty="0">
                <a:solidFill>
                  <a:srgbClr val="FF0000"/>
                </a:solidFill>
              </a:rPr>
              <a:t> </a:t>
            </a:r>
            <a:r>
              <a:rPr lang="en-US" sz="3600" dirty="0">
                <a:solidFill>
                  <a:schemeClr val="tx1"/>
                </a:solidFill>
              </a:rPr>
              <a:t>Fiscal Year Unified* Audit</a:t>
            </a:r>
          </a:p>
        </p:txBody>
      </p:sp>
      <p:sp>
        <p:nvSpPr>
          <p:cNvPr id="3" name="Content Placeholder 2"/>
          <p:cNvSpPr>
            <a:spLocks noGrp="1"/>
          </p:cNvSpPr>
          <p:nvPr>
            <p:ph idx="1"/>
          </p:nvPr>
        </p:nvSpPr>
        <p:spPr>
          <a:xfrm>
            <a:off x="438924" y="1527143"/>
            <a:ext cx="10972800" cy="5330858"/>
          </a:xfrm>
        </p:spPr>
        <p:txBody>
          <a:bodyPr>
            <a:normAutofit/>
          </a:bodyPr>
          <a:lstStyle/>
          <a:p>
            <a:pPr marL="457200" lvl="1" indent="0">
              <a:buNone/>
            </a:pPr>
            <a:r>
              <a:rPr lang="en-US" sz="2800" dirty="0">
                <a:effectLst>
                  <a:outerShdw blurRad="38100" dist="38100" dir="2700000" algn="tl">
                    <a:srgbClr val="000000">
                      <a:alpha val="43137"/>
                    </a:srgbClr>
                  </a:outerShdw>
                </a:effectLst>
              </a:rPr>
              <a:t>“In our opinion, the financial statements referred to above present fairly, in all material aspects, the assets, liabilities, and net assets arising from cash transactions of North Carolina Yearly Meeting of Friends, Inc. for the year ended December 31, 2018, and the related statement of changes in net assets and fund balances for the year then ended ….”</a:t>
            </a:r>
          </a:p>
          <a:p>
            <a:pPr marL="457200" lvl="1" indent="0">
              <a:buNone/>
            </a:pPr>
            <a:r>
              <a:rPr lang="en-US" dirty="0">
                <a:effectLst>
                  <a:outerShdw blurRad="38100" dist="38100" dir="2700000" algn="tl">
                    <a:srgbClr val="000000">
                      <a:alpha val="43137"/>
                    </a:srgbClr>
                  </a:outerShdw>
                </a:effectLst>
              </a:rPr>
              <a:t>			                     Councilman, Farlow, Marlowe and Company</a:t>
            </a:r>
          </a:p>
          <a:p>
            <a:pPr marL="457200" lvl="1" indent="0">
              <a:buNone/>
            </a:pPr>
            <a:r>
              <a:rPr lang="en-US" dirty="0">
                <a:effectLst>
                  <a:outerShdw blurRad="38100" dist="38100" dir="2700000" algn="tl">
                    <a:srgbClr val="000000">
                      <a:alpha val="43137"/>
                    </a:srgbClr>
                  </a:outerShdw>
                </a:effectLst>
              </a:rPr>
              <a:t>			                     Certified Public Accountants and Advisors</a:t>
            </a:r>
          </a:p>
          <a:p>
            <a:pPr marL="457200" lvl="1" indent="0">
              <a:buNone/>
            </a:pPr>
            <a:endParaRPr lang="en-US" dirty="0">
              <a:effectLst>
                <a:outerShdw blurRad="38100" dist="38100" dir="2700000" algn="tl">
                  <a:srgbClr val="000000">
                    <a:alpha val="43137"/>
                  </a:srgbClr>
                </a:outerShdw>
              </a:effectLst>
            </a:endParaRPr>
          </a:p>
          <a:p>
            <a:pPr marL="457200" lvl="1" indent="0">
              <a:buNone/>
            </a:pPr>
            <a:r>
              <a:rPr lang="en-US" sz="2000" dirty="0">
                <a:effectLst>
                  <a:outerShdw blurRad="38100" dist="38100" dir="2700000" algn="tl">
                    <a:srgbClr val="000000">
                      <a:alpha val="43137"/>
                    </a:srgbClr>
                  </a:outerShdw>
                </a:effectLst>
              </a:rPr>
              <a:t>*Unified audit includes NCYM, Inc. and all related entities except NCYM Funds, LLC.</a:t>
            </a:r>
          </a:p>
          <a:p>
            <a:pPr marL="457200" lvl="1" indent="0">
              <a:buNone/>
            </a:pPr>
            <a:endParaRPr lang="en-US" sz="2000" dirty="0">
              <a:effectLst>
                <a:outerShdw blurRad="38100" dist="38100" dir="2700000" algn="tl">
                  <a:srgbClr val="000000">
                    <a:alpha val="43137"/>
                  </a:srgbClr>
                </a:outerShdw>
              </a:effectLst>
            </a:endParaRPr>
          </a:p>
          <a:p>
            <a:pPr marL="457200" lvl="1" indent="0">
              <a:buNone/>
            </a:pPr>
            <a:r>
              <a:rPr lang="en-US" sz="2600" i="1" dirty="0">
                <a:solidFill>
                  <a:srgbClr val="FFFF00"/>
                </a:solidFill>
                <a:effectLst>
                  <a:outerShdw blurRad="38100" dist="38100" dir="2700000" algn="tl">
                    <a:srgbClr val="000000">
                      <a:alpha val="43137"/>
                    </a:srgbClr>
                  </a:outerShdw>
                </a:effectLst>
              </a:rPr>
              <a:t>“A ‘clean’ audit ….”</a:t>
            </a:r>
          </a:p>
          <a:p>
            <a:pPr marL="457200" lvl="1" indent="0">
              <a:buNone/>
            </a:pPr>
            <a:endParaRPr lang="en-US" sz="2000" dirty="0">
              <a:effectLst>
                <a:outerShdw blurRad="38100" dist="38100" dir="2700000" algn="tl">
                  <a:srgbClr val="000000">
                    <a:alpha val="43137"/>
                  </a:srgbClr>
                </a:outerShdw>
              </a:effectLst>
            </a:endParaRPr>
          </a:p>
          <a:p>
            <a:pPr marL="457200" lvl="1" indent="0">
              <a:buNone/>
            </a:pPr>
            <a:endParaRPr lang="en-US" sz="2600" dirty="0">
              <a:solidFill>
                <a:srgbClr val="FFFF00"/>
              </a:solidFill>
              <a:effectLst>
                <a:outerShdw blurRad="38100" dist="38100" dir="2700000" algn="tl">
                  <a:srgbClr val="000000">
                    <a:alpha val="43137"/>
                  </a:srgbClr>
                </a:outerShdw>
              </a:effectLst>
            </a:endParaRPr>
          </a:p>
          <a:p>
            <a:pPr marL="457200" lvl="1" indent="0">
              <a:buNone/>
            </a:pPr>
            <a:endParaRPr lang="en-US" dirty="0">
              <a:effectLst>
                <a:outerShdw blurRad="38100" dist="38100" dir="2700000" algn="tl">
                  <a:srgbClr val="000000">
                    <a:alpha val="43137"/>
                  </a:srgbClr>
                </a:outerShdw>
              </a:effectLst>
            </a:endParaRPr>
          </a:p>
          <a:p>
            <a:pPr marL="457200" lvl="1"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032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rPr>
              <a:t>2018 NCYM, Inc. Unified Audit Review</a:t>
            </a:r>
          </a:p>
        </p:txBody>
      </p:sp>
      <p:sp>
        <p:nvSpPr>
          <p:cNvPr id="3" name="Content Placeholder 2"/>
          <p:cNvSpPr>
            <a:spLocks noGrp="1"/>
          </p:cNvSpPr>
          <p:nvPr>
            <p:ph idx="1"/>
          </p:nvPr>
        </p:nvSpPr>
        <p:spPr>
          <a:xfrm>
            <a:off x="609600" y="1600200"/>
            <a:ext cx="10972800" cy="5257800"/>
          </a:xfrm>
        </p:spPr>
        <p:txBody>
          <a:bodyPr/>
          <a:lstStyle/>
          <a:p>
            <a:pPr marL="137160" indent="0">
              <a:buNone/>
            </a:pPr>
            <a:r>
              <a:rPr lang="en-US" u="sng" dirty="0">
                <a:effectLst>
                  <a:outerShdw blurRad="38100" dist="38100" dir="2700000" algn="tl">
                    <a:srgbClr val="000000">
                      <a:alpha val="43137"/>
                    </a:srgbClr>
                  </a:outerShdw>
                </a:effectLst>
              </a:rPr>
              <a:t>Recommendation 1 (only item)</a:t>
            </a:r>
            <a:r>
              <a:rPr lang="en-US" dirty="0">
                <a:effectLst>
                  <a:outerShdw blurRad="38100" dist="38100" dir="2700000" algn="tl">
                    <a:srgbClr val="000000">
                      <a:alpha val="43137"/>
                    </a:srgbClr>
                  </a:outerShdw>
                </a:effectLst>
              </a:rPr>
              <a:t>.  “One employee should open the mail, make a control list of all receipts, and restrictively endorse all items received as ‘for deposit only.’  …  The control list should be maintained separately from the individual who processes and deposits the checks.”  </a:t>
            </a:r>
          </a:p>
          <a:p>
            <a:pPr marL="137160" indent="0">
              <a:buNone/>
            </a:pPr>
            <a:endParaRPr lang="en-US" dirty="0">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“Someone who does not otherwise handle receipts should compare the deposit to the control list of receipts to ensure that all funds on the receipts were deposited.”</a:t>
            </a:r>
          </a:p>
          <a:p>
            <a:pPr marL="137160" indent="0">
              <a:buNone/>
            </a:pPr>
            <a:endParaRPr lang="en-US" dirty="0"/>
          </a:p>
          <a:p>
            <a:pPr marL="137160" indent="0">
              <a:buNone/>
            </a:pPr>
            <a:endParaRPr lang="en-US" dirty="0"/>
          </a:p>
        </p:txBody>
      </p:sp>
    </p:spTree>
    <p:extLst>
      <p:ext uri="{BB962C8B-B14F-4D97-AF65-F5344CB8AC3E}">
        <p14:creationId xmlns:p14="http://schemas.microsoft.com/office/powerpoint/2010/main" val="142513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76171"/>
          </a:xfrm>
        </p:spPr>
        <p:txBody>
          <a:bodyPr>
            <a:normAutofit/>
          </a:bodyPr>
          <a:lstStyle/>
          <a:p>
            <a:r>
              <a:rPr lang="en-US" sz="4000" dirty="0">
                <a:solidFill>
                  <a:schemeClr val="tx1"/>
                </a:solidFill>
              </a:rPr>
              <a:t>2018 NCYM, Inc. Unified Audit Review</a:t>
            </a:r>
          </a:p>
        </p:txBody>
      </p:sp>
      <p:sp>
        <p:nvSpPr>
          <p:cNvPr id="3" name="Content Placeholder 2"/>
          <p:cNvSpPr>
            <a:spLocks noGrp="1"/>
          </p:cNvSpPr>
          <p:nvPr>
            <p:ph idx="1"/>
          </p:nvPr>
        </p:nvSpPr>
        <p:spPr>
          <a:xfrm>
            <a:off x="235025" y="1101688"/>
            <a:ext cx="11564039" cy="5946022"/>
          </a:xfrm>
        </p:spPr>
        <p:txBody>
          <a:bodyPr>
            <a:normAutofit fontScale="92500" lnSpcReduction="10000"/>
          </a:bodyPr>
          <a:lstStyle/>
          <a:p>
            <a:pPr marL="137160" indent="0">
              <a:buNone/>
            </a:pPr>
            <a:r>
              <a:rPr lang="en-US" u="sng" dirty="0">
                <a:effectLst>
                  <a:outerShdw blurRad="38100" dist="38100" dir="2700000" algn="tl">
                    <a:srgbClr val="000000">
                      <a:alpha val="43137"/>
                    </a:srgbClr>
                  </a:outerShdw>
                </a:effectLst>
              </a:rPr>
              <a:t>Response</a:t>
            </a:r>
            <a:r>
              <a:rPr lang="en-US" dirty="0">
                <a:effectLst>
                  <a:outerShdw blurRad="38100" dist="38100" dir="2700000" algn="tl">
                    <a:srgbClr val="000000">
                      <a:alpha val="43137"/>
                    </a:srgbClr>
                  </a:outerShdw>
                </a:effectLst>
              </a:rPr>
              <a:t>:  As you know, NCYM, Inc. has only one employee, the Financial Manager.  However, there is a “second set of eyes” that reviews/has the opportunity to review all transactions:</a:t>
            </a:r>
          </a:p>
          <a:p>
            <a:r>
              <a:rPr lang="en-US" dirty="0">
                <a:effectLst>
                  <a:outerShdw blurRad="38100" dist="38100" dir="2700000" algn="tl">
                    <a:srgbClr val="000000">
                      <a:alpha val="43137"/>
                    </a:srgbClr>
                  </a:outerShdw>
                </a:effectLst>
              </a:rPr>
              <a:t>The same firm auditing all the entities related to NCYM, Inc. assures consistency of trust fund income receipt and dispersal.</a:t>
            </a:r>
          </a:p>
          <a:p>
            <a:r>
              <a:rPr lang="en-US" dirty="0">
                <a:effectLst>
                  <a:outerShdw blurRad="38100" dist="38100" dir="2700000" algn="tl">
                    <a:srgbClr val="000000">
                      <a:alpha val="43137"/>
                    </a:srgbClr>
                  </a:outerShdw>
                </a:effectLst>
              </a:rPr>
              <a:t>With the other primary source of funding being “</a:t>
            </a:r>
            <a:r>
              <a:rPr lang="en-US" dirty="0" err="1">
                <a:effectLst>
                  <a:outerShdw blurRad="38100" dist="38100" dir="2700000" algn="tl">
                    <a:srgbClr val="000000">
                      <a:alpha val="43137"/>
                    </a:srgbClr>
                  </a:outerShdw>
                </a:effectLst>
              </a:rPr>
              <a:t>Askings</a:t>
            </a:r>
            <a:r>
              <a:rPr lang="en-US" dirty="0">
                <a:effectLst>
                  <a:outerShdw blurRad="38100" dist="38100" dir="2700000" algn="tl">
                    <a:srgbClr val="000000">
                      <a:alpha val="43137"/>
                    </a:srgbClr>
                  </a:outerShdw>
                </a:effectLst>
              </a:rPr>
              <a:t>” from the Associations’ member meetings, income is reported on a monthly basis via the Treasurer’s report, making any unusual activity in this area quite visible. </a:t>
            </a:r>
          </a:p>
          <a:p>
            <a:r>
              <a:rPr lang="en-US" dirty="0">
                <a:effectLst>
                  <a:outerShdw blurRad="38100" dist="38100" dir="2700000" algn="tl">
                    <a:srgbClr val="000000">
                      <a:alpha val="43137"/>
                    </a:srgbClr>
                  </a:outerShdw>
                </a:effectLst>
              </a:rPr>
              <a:t>The treasurers of the respective entities (except NC FDS) have the opportunity to access their respective bank accounts online to review transactions. </a:t>
            </a:r>
          </a:p>
          <a:p>
            <a:r>
              <a:rPr lang="en-US" dirty="0">
                <a:effectLst>
                  <a:outerShdw blurRad="38100" dist="38100" dir="2700000" algn="tl">
                    <a:srgbClr val="000000">
                      <a:alpha val="43137"/>
                    </a:srgbClr>
                  </a:outerShdw>
                </a:effectLst>
              </a:rPr>
              <a:t>The Quaker Lake Camp Director and the Financial Manager reconcile all of the Camp accounts on a regular basis.</a:t>
            </a:r>
          </a:p>
          <a:p>
            <a:pPr marL="137160" indent="0">
              <a:buNone/>
            </a:pPr>
            <a:endParaRPr lang="en-US" dirty="0">
              <a:effectLst>
                <a:outerShdw blurRad="38100" dist="38100" dir="2700000" algn="tl">
                  <a:srgbClr val="000000">
                    <a:alpha val="43137"/>
                  </a:srgbClr>
                </a:outerShdw>
              </a:effectLst>
            </a:endParaRPr>
          </a:p>
          <a:p>
            <a:pPr marL="137160" indent="0">
              <a:buNone/>
            </a:pPr>
            <a:endParaRPr lang="en-US" dirty="0">
              <a:effectLst>
                <a:outerShdw blurRad="38100" dist="38100" dir="2700000" algn="tl">
                  <a:srgbClr val="000000">
                    <a:alpha val="43137"/>
                  </a:srgbClr>
                </a:outerShdw>
              </a:effectLst>
            </a:endParaRPr>
          </a:p>
          <a:p>
            <a:pPr marL="137160" indent="0">
              <a:buNone/>
            </a:pPr>
            <a:endParaRPr lang="en-US" dirty="0"/>
          </a:p>
        </p:txBody>
      </p:sp>
    </p:spTree>
    <p:extLst>
      <p:ext uri="{BB962C8B-B14F-4D97-AF65-F5344CB8AC3E}">
        <p14:creationId xmlns:p14="http://schemas.microsoft.com/office/powerpoint/2010/main" val="298837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rPr>
              <a:t>2018 NCYM, Inc. Unified Audit Review</a:t>
            </a:r>
          </a:p>
        </p:txBody>
      </p:sp>
      <p:sp>
        <p:nvSpPr>
          <p:cNvPr id="3" name="Content Placeholder 2"/>
          <p:cNvSpPr>
            <a:spLocks noGrp="1"/>
          </p:cNvSpPr>
          <p:nvPr>
            <p:ph idx="1"/>
          </p:nvPr>
        </p:nvSpPr>
        <p:spPr>
          <a:xfrm>
            <a:off x="609600" y="1216152"/>
            <a:ext cx="10972800" cy="5641848"/>
          </a:xfrm>
        </p:spPr>
        <p:txBody>
          <a:bodyPr>
            <a:normAutofit/>
          </a:bodyPr>
          <a:lstStyle/>
          <a:p>
            <a:pPr marL="137160" indent="0">
              <a:buNone/>
            </a:pPr>
            <a:endParaRPr lang="en-US" dirty="0"/>
          </a:p>
          <a:p>
            <a:pPr marL="137160" indent="0">
              <a:buNone/>
            </a:pPr>
            <a:r>
              <a:rPr lang="en-US" u="sng" dirty="0">
                <a:effectLst>
                  <a:outerShdw blurRad="38100" dist="38100" dir="2700000" algn="tl">
                    <a:srgbClr val="000000">
                      <a:alpha val="43137"/>
                    </a:srgbClr>
                  </a:outerShdw>
                </a:effectLst>
              </a:rPr>
              <a:t>Response (cont.)</a:t>
            </a:r>
            <a:r>
              <a:rPr lang="en-US" dirty="0">
                <a:effectLst>
                  <a:outerShdw blurRad="38100" dist="38100" dir="2700000" algn="tl">
                    <a:srgbClr val="000000">
                      <a:alpha val="43137"/>
                    </a:srgbClr>
                  </a:outerShdw>
                </a:effectLst>
              </a:rPr>
              <a:t>:  </a:t>
            </a:r>
          </a:p>
          <a:p>
            <a:r>
              <a:rPr lang="en-US" dirty="0">
                <a:effectLst>
                  <a:outerShdw blurRad="38100" dist="38100" dir="2700000" algn="tl">
                    <a:srgbClr val="000000">
                      <a:alpha val="43137"/>
                    </a:srgbClr>
                  </a:outerShdw>
                </a:effectLst>
              </a:rPr>
              <a:t>The NCYM Funds, LLC Treasurer and the Financial Manager reconcile trust fund account activity on a regular basis.</a:t>
            </a:r>
          </a:p>
          <a:p>
            <a:r>
              <a:rPr lang="en-US" dirty="0">
                <a:effectLst>
                  <a:outerShdw blurRad="38100" dist="38100" dir="2700000" algn="tl">
                    <a:srgbClr val="000000">
                      <a:alpha val="43137"/>
                    </a:srgbClr>
                  </a:outerShdw>
                </a:effectLst>
              </a:rPr>
              <a:t>The Treasurers/Assistant Treasurers of NCYM, Inc. and its related entities (except NC FDS) sign their respective checks.</a:t>
            </a:r>
          </a:p>
          <a:p>
            <a:r>
              <a:rPr lang="en-US" dirty="0">
                <a:effectLst>
                  <a:outerShdw blurRad="38100" dist="38100" dir="2700000" algn="tl">
                    <a:srgbClr val="000000">
                      <a:alpha val="43137"/>
                    </a:srgbClr>
                  </a:outerShdw>
                </a:effectLst>
              </a:rPr>
              <a:t>Dispersal of NC FDS funds requires the approval of two of the three co-coordinators, </a:t>
            </a:r>
            <a:r>
              <a:rPr lang="en-US" sz="2600" i="1" dirty="0">
                <a:solidFill>
                  <a:srgbClr val="FFFF00"/>
                </a:solidFill>
                <a:effectLst>
                  <a:outerShdw blurRad="38100" dist="38100" dir="2700000" algn="tl">
                    <a:srgbClr val="000000">
                      <a:alpha val="43137"/>
                    </a:srgbClr>
                  </a:outerShdw>
                </a:effectLst>
              </a:rPr>
              <a:t>with checks signed by the NCYM, Inc. Treasurer. </a:t>
            </a:r>
          </a:p>
          <a:p>
            <a:pPr marL="13716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30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4CE52-2520-4DBA-8C0F-EFC814A42794}"/>
              </a:ext>
            </a:extLst>
          </p:cNvPr>
          <p:cNvSpPr>
            <a:spLocks noGrp="1"/>
          </p:cNvSpPr>
          <p:nvPr>
            <p:ph type="title"/>
          </p:nvPr>
        </p:nvSpPr>
        <p:spPr>
          <a:xfrm>
            <a:off x="527304" y="1856232"/>
            <a:ext cx="10972800" cy="2615184"/>
          </a:xfrm>
        </p:spPr>
        <p:txBody>
          <a:bodyPr>
            <a:normAutofit fontScale="90000"/>
          </a:bodyPr>
          <a:lstStyle/>
          <a:p>
            <a:r>
              <a:rPr lang="en-US" sz="4400" dirty="0">
                <a:solidFill>
                  <a:schemeClr val="tx1"/>
                </a:solidFill>
              </a:rPr>
              <a:t>Opening Minute/Devotional</a:t>
            </a:r>
            <a:br>
              <a:rPr lang="en-US" sz="4400" dirty="0">
                <a:solidFill>
                  <a:schemeClr val="tx1"/>
                </a:solidFill>
              </a:rPr>
            </a:br>
            <a:r>
              <a:rPr lang="en-US" sz="4400" dirty="0">
                <a:solidFill>
                  <a:schemeClr val="tx1"/>
                </a:solidFill>
              </a:rPr>
              <a:t/>
            </a:r>
            <a:br>
              <a:rPr lang="en-US" sz="4400" dirty="0">
                <a:solidFill>
                  <a:schemeClr val="tx1"/>
                </a:solidFill>
              </a:rPr>
            </a:br>
            <a:r>
              <a:rPr lang="en-US" sz="4000" dirty="0">
                <a:solidFill>
                  <a:schemeClr val="tx1"/>
                </a:solidFill>
              </a:rPr>
              <a:t>Judy Ritter</a:t>
            </a:r>
            <a:br>
              <a:rPr lang="en-US" sz="4000" dirty="0">
                <a:solidFill>
                  <a:schemeClr val="tx1"/>
                </a:solidFill>
              </a:rPr>
            </a:br>
            <a:r>
              <a:rPr lang="en-US" sz="4000" dirty="0">
                <a:solidFill>
                  <a:schemeClr val="tx1"/>
                </a:solidFill>
              </a:rPr>
              <a:t>NCYM, Inc. Board</a:t>
            </a:r>
            <a:r>
              <a:rPr lang="en-US" dirty="0">
                <a:solidFill>
                  <a:schemeClr val="tx1"/>
                </a:solidFill>
              </a:rPr>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1038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2ABF0-26A3-4D9F-968C-306534AFA02B}"/>
              </a:ext>
            </a:extLst>
          </p:cNvPr>
          <p:cNvSpPr>
            <a:spLocks noGrp="1"/>
          </p:cNvSpPr>
          <p:nvPr>
            <p:ph type="title"/>
          </p:nvPr>
        </p:nvSpPr>
        <p:spPr/>
        <p:txBody>
          <a:bodyPr>
            <a:normAutofit fontScale="90000"/>
          </a:bodyPr>
          <a:lstStyle/>
          <a:p>
            <a:r>
              <a:rPr lang="en-US" sz="4000" dirty="0">
                <a:solidFill>
                  <a:schemeClr val="tx1"/>
                </a:solidFill>
              </a:rPr>
              <a:t>2018 NCYM, Inc. </a:t>
            </a:r>
            <a:br>
              <a:rPr lang="en-US" sz="4000" dirty="0">
                <a:solidFill>
                  <a:schemeClr val="tx1"/>
                </a:solidFill>
              </a:rPr>
            </a:br>
            <a:r>
              <a:rPr lang="en-US" sz="4000" dirty="0">
                <a:solidFill>
                  <a:schemeClr val="tx1"/>
                </a:solidFill>
              </a:rPr>
              <a:t>Budgeted Expenses*</a:t>
            </a:r>
          </a:p>
        </p:txBody>
      </p:sp>
      <p:sp>
        <p:nvSpPr>
          <p:cNvPr id="3" name="Content Placeholder 2">
            <a:extLst>
              <a:ext uri="{FF2B5EF4-FFF2-40B4-BE49-F238E27FC236}">
                <a16:creationId xmlns:a16="http://schemas.microsoft.com/office/drawing/2014/main" xmlns="" id="{02EDDDCD-1B8C-477D-83A0-6F78F90CDAD9}"/>
              </a:ext>
            </a:extLst>
          </p:cNvPr>
          <p:cNvSpPr>
            <a:spLocks noGrp="1"/>
          </p:cNvSpPr>
          <p:nvPr>
            <p:ph idx="1"/>
          </p:nvPr>
        </p:nvSpPr>
        <p:spPr>
          <a:xfrm>
            <a:off x="609600" y="2052687"/>
            <a:ext cx="10972800" cy="4709160"/>
          </a:xfrm>
        </p:spPr>
        <p:txBody>
          <a:bodyPr/>
          <a:lstStyle/>
          <a:p>
            <a:pPr marL="137160" indent="0">
              <a:buNone/>
            </a:pPr>
            <a:endParaRPr lang="en-US" dirty="0"/>
          </a:p>
          <a:p>
            <a:pPr marL="137160" indent="0">
              <a:buNone/>
            </a:pPr>
            <a:endParaRPr lang="en-US" dirty="0"/>
          </a:p>
        </p:txBody>
      </p:sp>
      <p:sp>
        <p:nvSpPr>
          <p:cNvPr id="5" name="TextBox 4">
            <a:extLst>
              <a:ext uri="{FF2B5EF4-FFF2-40B4-BE49-F238E27FC236}">
                <a16:creationId xmlns:a16="http://schemas.microsoft.com/office/drawing/2014/main" xmlns="" id="{B6190BF7-A5DB-4086-A0D1-A25C21BD4EF4}"/>
              </a:ext>
            </a:extLst>
          </p:cNvPr>
          <p:cNvSpPr txBox="1"/>
          <p:nvPr/>
        </p:nvSpPr>
        <p:spPr>
          <a:xfrm>
            <a:off x="9409176" y="1835705"/>
            <a:ext cx="2608128" cy="3785652"/>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*Approved in NCYM Representative Body 6/3/17 with instruction to add cost of Financial Manager office rental in lieu of utilizing QLC.</a:t>
            </a:r>
          </a:p>
        </p:txBody>
      </p:sp>
      <p:sp>
        <p:nvSpPr>
          <p:cNvPr id="6" name="TextBox 5">
            <a:extLst>
              <a:ext uri="{FF2B5EF4-FFF2-40B4-BE49-F238E27FC236}">
                <a16:creationId xmlns:a16="http://schemas.microsoft.com/office/drawing/2014/main" xmlns="" id="{34B9DC0C-8AB7-4034-8496-A9BBEA5B2E86}"/>
              </a:ext>
            </a:extLst>
          </p:cNvPr>
          <p:cNvSpPr txBox="1"/>
          <p:nvPr/>
        </p:nvSpPr>
        <p:spPr>
          <a:xfrm>
            <a:off x="518428" y="2224487"/>
            <a:ext cx="8352149" cy="3170099"/>
          </a:xfrm>
          <a:prstGeom prst="rect">
            <a:avLst/>
          </a:prstGeom>
          <a:noFill/>
          <a:ln w="28575">
            <a:solidFill>
              <a:schemeClr val="tx1"/>
            </a:solidFill>
          </a:ln>
        </p:spPr>
        <p:txBody>
          <a:bodyPr wrap="square" rtlCol="0">
            <a:spAutoFit/>
          </a:bodyPr>
          <a:lstStyle/>
          <a:p>
            <a:pPr algn="ctr"/>
            <a:r>
              <a:rPr lang="en-US" sz="3200" u="sng" dirty="0"/>
              <a:t>Budgeted Expenses after Reorganization</a:t>
            </a:r>
          </a:p>
          <a:p>
            <a:pPr algn="ctr"/>
            <a:r>
              <a:rPr lang="en-US" sz="2800" dirty="0"/>
              <a:t>Financial Manager’s Salary/Benefits -------$65,023</a:t>
            </a:r>
          </a:p>
          <a:p>
            <a:pPr algn="ctr"/>
            <a:r>
              <a:rPr lang="en-US" sz="2800" dirty="0"/>
              <a:t>Office Expense -----------------------------------$10,000</a:t>
            </a:r>
          </a:p>
          <a:p>
            <a:pPr algn="ctr"/>
            <a:r>
              <a:rPr lang="en-US" sz="2800" dirty="0"/>
              <a:t>Audit -----------------------------------------------$10,000</a:t>
            </a:r>
          </a:p>
          <a:p>
            <a:pPr algn="ctr"/>
            <a:r>
              <a:rPr lang="en-US" sz="2800" dirty="0"/>
              <a:t>Office Rent ----------------------------------------$12,000</a:t>
            </a:r>
          </a:p>
          <a:p>
            <a:pPr algn="ctr"/>
            <a:r>
              <a:rPr lang="en-US" sz="2800" u="sng" dirty="0"/>
              <a:t>Contingency --------------------------------------$ 1,977</a:t>
            </a:r>
          </a:p>
          <a:p>
            <a:pPr algn="ctr"/>
            <a:r>
              <a:rPr lang="en-US" sz="2800" dirty="0"/>
              <a:t>Total Budgeted NCYM, Inc. Expenses ---- $99,000</a:t>
            </a:r>
          </a:p>
        </p:txBody>
      </p:sp>
    </p:spTree>
    <p:extLst>
      <p:ext uri="{BB962C8B-B14F-4D97-AF65-F5344CB8AC3E}">
        <p14:creationId xmlns:p14="http://schemas.microsoft.com/office/powerpoint/2010/main" val="249423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2ABF0-26A3-4D9F-968C-306534AFA02B}"/>
              </a:ext>
            </a:extLst>
          </p:cNvPr>
          <p:cNvSpPr>
            <a:spLocks noGrp="1"/>
          </p:cNvSpPr>
          <p:nvPr>
            <p:ph type="title"/>
          </p:nvPr>
        </p:nvSpPr>
        <p:spPr/>
        <p:txBody>
          <a:bodyPr>
            <a:normAutofit fontScale="90000"/>
          </a:bodyPr>
          <a:lstStyle/>
          <a:p>
            <a:r>
              <a:rPr lang="en-US" sz="4000" dirty="0">
                <a:solidFill>
                  <a:schemeClr val="tx1"/>
                </a:solidFill>
              </a:rPr>
              <a:t>2018 NCYM, Inc. </a:t>
            </a:r>
            <a:br>
              <a:rPr lang="en-US" sz="4000" dirty="0">
                <a:solidFill>
                  <a:schemeClr val="tx1"/>
                </a:solidFill>
              </a:rPr>
            </a:br>
            <a:r>
              <a:rPr lang="en-US" sz="4000" dirty="0">
                <a:solidFill>
                  <a:schemeClr val="tx1"/>
                </a:solidFill>
              </a:rPr>
              <a:t>Budgeted Income*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6236297"/>
              </p:ext>
            </p:extLst>
          </p:nvPr>
        </p:nvGraphicFramePr>
        <p:xfrm>
          <a:off x="276727" y="2009272"/>
          <a:ext cx="11622505" cy="4352925"/>
        </p:xfrm>
        <a:graphic>
          <a:graphicData uri="http://schemas.openxmlformats.org/drawingml/2006/table">
            <a:tbl>
              <a:tblPr>
                <a:tableStyleId>{5C22544A-7EE6-4342-B048-85BDC9FD1C3A}</a:tableStyleId>
              </a:tblPr>
              <a:tblGrid>
                <a:gridCol w="8190479">
                  <a:extLst>
                    <a:ext uri="{9D8B030D-6E8A-4147-A177-3AD203B41FA5}">
                      <a16:colId xmlns:a16="http://schemas.microsoft.com/office/drawing/2014/main" xmlns="" val="20000"/>
                    </a:ext>
                  </a:extLst>
                </a:gridCol>
                <a:gridCol w="1728358">
                  <a:extLst>
                    <a:ext uri="{9D8B030D-6E8A-4147-A177-3AD203B41FA5}">
                      <a16:colId xmlns:a16="http://schemas.microsoft.com/office/drawing/2014/main" xmlns="" val="20001"/>
                    </a:ext>
                  </a:extLst>
                </a:gridCol>
                <a:gridCol w="1703668">
                  <a:extLst>
                    <a:ext uri="{9D8B030D-6E8A-4147-A177-3AD203B41FA5}">
                      <a16:colId xmlns:a16="http://schemas.microsoft.com/office/drawing/2014/main" xmlns="" val="20002"/>
                    </a:ext>
                  </a:extLst>
                </a:gridCol>
              </a:tblGrid>
              <a:tr h="292856">
                <a:tc>
                  <a:txBody>
                    <a:bodyPr/>
                    <a:lstStyle/>
                    <a:p>
                      <a:pPr algn="l" fontAlgn="b"/>
                      <a:r>
                        <a:rPr lang="en-US" sz="2800" u="sng" strike="noStrike" dirty="0">
                          <a:effectLst/>
                        </a:rPr>
                        <a:t>Allocation of Expenses </a:t>
                      </a:r>
                      <a:endParaRPr lang="en-US" sz="2800" b="1" i="0" u="sng" strike="noStrike" dirty="0">
                        <a:solidFill>
                          <a:srgbClr val="000000"/>
                        </a:solidFill>
                        <a:effectLst/>
                        <a:latin typeface="Calibri"/>
                      </a:endParaRPr>
                    </a:p>
                  </a:txBody>
                  <a:tcPr marL="9525" marR="9525" marT="9525" marB="0" anchor="b"/>
                </a:tc>
                <a:tc>
                  <a:txBody>
                    <a:bodyPr/>
                    <a:lstStyle/>
                    <a:p>
                      <a:pPr algn="l" fontAlgn="b"/>
                      <a:r>
                        <a:rPr lang="en-US" sz="2800" u="none" strike="noStrike">
                          <a:effectLst/>
                        </a:rPr>
                        <a:t> </a:t>
                      </a:r>
                      <a:endParaRPr lang="en-US" sz="2800" b="1" i="0" u="none" strike="noStrike">
                        <a:solidFill>
                          <a:srgbClr val="000000"/>
                        </a:solidFill>
                        <a:effectLst/>
                        <a:latin typeface="Calibri"/>
                      </a:endParaRPr>
                    </a:p>
                  </a:txBody>
                  <a:tcPr marL="9525" marR="9525" marT="9525" marB="0" anchor="b"/>
                </a:tc>
                <a:tc>
                  <a:txBody>
                    <a:bodyPr/>
                    <a:lstStyle/>
                    <a:p>
                      <a:pPr algn="l" fontAlgn="b"/>
                      <a:r>
                        <a:rPr lang="en-US" sz="2800" u="none" strike="noStrike">
                          <a:effectLst/>
                        </a:rPr>
                        <a:t> </a:t>
                      </a:r>
                      <a:endParaRPr lang="en-US" sz="28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92856">
                <a:tc>
                  <a:txBody>
                    <a:bodyPr/>
                    <a:lstStyle/>
                    <a:p>
                      <a:pPr algn="l" fontAlgn="b"/>
                      <a:r>
                        <a:rPr lang="en-US" sz="2800" u="sng" strike="noStrike" dirty="0">
                          <a:effectLst/>
                        </a:rPr>
                        <a:t>Entity</a:t>
                      </a:r>
                      <a:endParaRPr lang="en-US" sz="2800" b="1" i="0" u="sng" strike="noStrike" dirty="0">
                        <a:solidFill>
                          <a:srgbClr val="000000"/>
                        </a:solidFill>
                        <a:effectLst/>
                        <a:latin typeface="Calibri"/>
                      </a:endParaRPr>
                    </a:p>
                  </a:txBody>
                  <a:tcPr marL="9525" marR="9525" marT="9525" marB="0" anchor="b"/>
                </a:tc>
                <a:tc>
                  <a:txBody>
                    <a:bodyPr/>
                    <a:lstStyle/>
                    <a:p>
                      <a:pPr algn="ctr" fontAlgn="b"/>
                      <a:r>
                        <a:rPr lang="en-US" sz="2800" u="sng" strike="noStrike" dirty="0">
                          <a:effectLst/>
                        </a:rPr>
                        <a:t>Allocated Fee </a:t>
                      </a:r>
                      <a:endParaRPr lang="en-US" sz="2800" b="0" i="0" u="sng" strike="noStrike" dirty="0">
                        <a:solidFill>
                          <a:srgbClr val="000000"/>
                        </a:solidFill>
                        <a:effectLst/>
                        <a:latin typeface="Calibri"/>
                      </a:endParaRPr>
                    </a:p>
                  </a:txBody>
                  <a:tcPr marL="9525" marR="9525" marT="9525" marB="0" anchor="b"/>
                </a:tc>
                <a:tc>
                  <a:txBody>
                    <a:bodyPr/>
                    <a:lstStyle/>
                    <a:p>
                      <a:pPr algn="ctr" fontAlgn="b"/>
                      <a:r>
                        <a:rPr lang="en-US" sz="2800" u="sng" strike="noStrike" dirty="0">
                          <a:effectLst/>
                        </a:rPr>
                        <a:t>%-age</a:t>
                      </a:r>
                      <a:endParaRPr lang="en-US" sz="2800" b="0" i="0" u="sng"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78911">
                <a:tc>
                  <a:txBody>
                    <a:bodyPr/>
                    <a:lstStyle/>
                    <a:p>
                      <a:pPr algn="l" fontAlgn="b"/>
                      <a:r>
                        <a:rPr lang="en-US" sz="2800" u="none" strike="noStrike" dirty="0">
                          <a:effectLst/>
                        </a:rPr>
                        <a:t>FCNC (receive approx. 75.6%  of TF income)</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$33,680</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34.0%</a:t>
                      </a:r>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278911">
                <a:tc>
                  <a:txBody>
                    <a:bodyPr/>
                    <a:lstStyle/>
                    <a:p>
                      <a:pPr algn="l" fontAlgn="b"/>
                      <a:r>
                        <a:rPr lang="en-US" sz="2800" u="none" strike="noStrike" dirty="0">
                          <a:effectLst/>
                        </a:rPr>
                        <a:t>NCFF (receive approx. 24.4% of TF income)</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$10,870</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11.0%</a:t>
                      </a:r>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278911">
                <a:tc>
                  <a:txBody>
                    <a:bodyPr/>
                    <a:lstStyle/>
                    <a:p>
                      <a:pPr algn="l" fontAlgn="b"/>
                      <a:r>
                        <a:rPr lang="en-US" sz="2800" u="none" strike="noStrike" dirty="0">
                          <a:effectLst/>
                        </a:rPr>
                        <a:t>Quaker Lake Camp</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a:effectLst/>
                        </a:rPr>
                        <a:t>$24,750</a:t>
                      </a:r>
                      <a:endParaRPr lang="en-US" sz="2800" b="0" i="0" u="none" strike="noStrike">
                        <a:solidFill>
                          <a:srgbClr val="000000"/>
                        </a:solidFill>
                        <a:effectLst/>
                        <a:latin typeface="Calibri"/>
                      </a:endParaRPr>
                    </a:p>
                  </a:txBody>
                  <a:tcPr marL="9525" marR="9525" marT="9525" marB="0" anchor="b"/>
                </a:tc>
                <a:tc>
                  <a:txBody>
                    <a:bodyPr/>
                    <a:lstStyle/>
                    <a:p>
                      <a:pPr algn="r" fontAlgn="b"/>
                      <a:r>
                        <a:rPr lang="en-US" sz="2800" u="none" strike="noStrike">
                          <a:effectLst/>
                        </a:rPr>
                        <a:t>25.0%</a:t>
                      </a:r>
                      <a:endParaRPr lang="en-US" sz="2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78911">
                <a:tc>
                  <a:txBody>
                    <a:bodyPr/>
                    <a:lstStyle/>
                    <a:p>
                      <a:pPr algn="l" fontAlgn="b"/>
                      <a:r>
                        <a:rPr lang="en-US" sz="2800" u="none" strike="noStrike" dirty="0">
                          <a:effectLst/>
                        </a:rPr>
                        <a:t>Friends Disaster Service</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  4,950</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a:effectLst/>
                        </a:rPr>
                        <a:t>5.0%</a:t>
                      </a:r>
                      <a:endParaRPr lang="en-US" sz="2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78911">
                <a:tc>
                  <a:txBody>
                    <a:bodyPr/>
                    <a:lstStyle/>
                    <a:p>
                      <a:pPr algn="l" fontAlgn="b"/>
                      <a:r>
                        <a:rPr lang="en-US" sz="2800" u="none" strike="noStrike" dirty="0">
                          <a:effectLst/>
                        </a:rPr>
                        <a:t>MOWA-Choctaw</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solidFill>
                            <a:schemeClr val="bg1"/>
                          </a:solidFill>
                          <a:effectLst/>
                        </a:rPr>
                        <a:t>$  4,950</a:t>
                      </a:r>
                      <a:endParaRPr lang="en-US" sz="2800" b="0" i="0" u="none" strike="noStrike" dirty="0">
                        <a:solidFill>
                          <a:schemeClr val="bg1"/>
                        </a:solidFill>
                        <a:effectLst/>
                        <a:latin typeface="Calibri"/>
                      </a:endParaRPr>
                    </a:p>
                  </a:txBody>
                  <a:tcPr marL="9525" marR="9525" marT="9525" marB="0" anchor="b"/>
                </a:tc>
                <a:tc>
                  <a:txBody>
                    <a:bodyPr/>
                    <a:lstStyle/>
                    <a:p>
                      <a:pPr algn="r" fontAlgn="b"/>
                      <a:r>
                        <a:rPr lang="en-US" sz="2800" u="none" strike="noStrike" dirty="0">
                          <a:solidFill>
                            <a:schemeClr val="bg1"/>
                          </a:solidFill>
                          <a:effectLst/>
                        </a:rPr>
                        <a:t>5.0%</a:t>
                      </a:r>
                      <a:endParaRPr lang="en-US" sz="2800" b="0" i="0" u="none" strike="noStrike" dirty="0">
                        <a:solidFill>
                          <a:schemeClr val="bg1"/>
                        </a:solidFill>
                        <a:effectLst/>
                        <a:latin typeface="Calibri"/>
                      </a:endParaRPr>
                    </a:p>
                  </a:txBody>
                  <a:tcPr marL="9525" marR="9525" marT="9525" marB="0" anchor="b"/>
                </a:tc>
                <a:extLst>
                  <a:ext uri="{0D108BD9-81ED-4DB2-BD59-A6C34878D82A}">
                    <a16:rowId xmlns:a16="http://schemas.microsoft.com/office/drawing/2014/main" xmlns="" val="10006"/>
                  </a:ext>
                </a:extLst>
              </a:tr>
              <a:tr h="278911">
                <a:tc>
                  <a:txBody>
                    <a:bodyPr/>
                    <a:lstStyle/>
                    <a:p>
                      <a:pPr algn="l" fontAlgn="b"/>
                      <a:r>
                        <a:rPr lang="en-US" sz="2800" u="none" strike="noStrike" dirty="0">
                          <a:effectLst/>
                        </a:rPr>
                        <a:t>Trustees of Trust Funds (NCYM Inc.)</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a:effectLst/>
                        </a:rPr>
                        <a:t>$19,800</a:t>
                      </a:r>
                      <a:endParaRPr lang="en-US" sz="2800" b="0" i="0" u="none" strike="noStrike">
                        <a:solidFill>
                          <a:srgbClr val="000000"/>
                        </a:solidFill>
                        <a:effectLst/>
                        <a:latin typeface="Calibri"/>
                      </a:endParaRPr>
                    </a:p>
                  </a:txBody>
                  <a:tcPr marL="9525" marR="9525" marT="9525" marB="0" anchor="b"/>
                </a:tc>
                <a:tc>
                  <a:txBody>
                    <a:bodyPr/>
                    <a:lstStyle/>
                    <a:p>
                      <a:pPr algn="r" fontAlgn="b"/>
                      <a:r>
                        <a:rPr lang="en-US" sz="2800" u="none" strike="noStrike">
                          <a:effectLst/>
                        </a:rPr>
                        <a:t>20.0%</a:t>
                      </a:r>
                      <a:endParaRPr lang="en-US" sz="2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92856">
                <a:tc>
                  <a:txBody>
                    <a:bodyPr/>
                    <a:lstStyle/>
                    <a:p>
                      <a:pPr algn="l" fontAlgn="b"/>
                      <a:r>
                        <a:rPr lang="en-US" sz="2800" u="none" strike="noStrike" dirty="0">
                          <a:effectLst/>
                        </a:rPr>
                        <a:t>Total</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$99,000</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100.0%</a:t>
                      </a:r>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04821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1F08F-22D5-4E65-B305-CDDA8BF4FB5C}"/>
              </a:ext>
            </a:extLst>
          </p:cNvPr>
          <p:cNvSpPr>
            <a:spLocks noGrp="1"/>
          </p:cNvSpPr>
          <p:nvPr>
            <p:ph type="title"/>
          </p:nvPr>
        </p:nvSpPr>
        <p:spPr>
          <a:xfrm>
            <a:off x="609600" y="128016"/>
            <a:ext cx="10972800" cy="1033272"/>
          </a:xfrm>
        </p:spPr>
        <p:txBody>
          <a:bodyPr>
            <a:normAutofit fontScale="90000"/>
          </a:bodyPr>
          <a:lstStyle/>
          <a:p>
            <a:r>
              <a:rPr lang="en-US" sz="4000" dirty="0">
                <a:solidFill>
                  <a:schemeClr val="tx1"/>
                </a:solidFill>
              </a:rPr>
              <a:t>2018 NCYM, Inc. </a:t>
            </a:r>
            <a:br>
              <a:rPr lang="en-US" sz="4000" dirty="0">
                <a:solidFill>
                  <a:schemeClr val="tx1"/>
                </a:solidFill>
              </a:rPr>
            </a:br>
            <a:r>
              <a:rPr lang="en-US" sz="4000" dirty="0">
                <a:solidFill>
                  <a:schemeClr val="tx1"/>
                </a:solidFill>
              </a:rPr>
              <a:t>Budget Performance </a:t>
            </a:r>
          </a:p>
        </p:txBody>
      </p:sp>
      <p:sp>
        <p:nvSpPr>
          <p:cNvPr id="4" name="TextBox 3">
            <a:extLst>
              <a:ext uri="{FF2B5EF4-FFF2-40B4-BE49-F238E27FC236}">
                <a16:creationId xmlns:a16="http://schemas.microsoft.com/office/drawing/2014/main" xmlns="" id="{73ECA472-1202-4097-B692-AA3C9DA72456}"/>
              </a:ext>
            </a:extLst>
          </p:cNvPr>
          <p:cNvSpPr txBox="1"/>
          <p:nvPr/>
        </p:nvSpPr>
        <p:spPr>
          <a:xfrm>
            <a:off x="499063" y="1644873"/>
            <a:ext cx="11193874" cy="6001643"/>
          </a:xfrm>
          <a:prstGeom prst="rect">
            <a:avLst/>
          </a:prstGeom>
          <a:noFill/>
        </p:spPr>
        <p:txBody>
          <a:bodyPr wrap="square" rtlCol="0">
            <a:spAutoFit/>
          </a:bodyPr>
          <a:lstStyle/>
          <a:p>
            <a:r>
              <a:rPr lang="en-US" sz="3200" u="sng" dirty="0">
                <a:effectLst>
                  <a:outerShdw blurRad="38100" dist="38100" dir="2700000" algn="tl">
                    <a:srgbClr val="000000">
                      <a:alpha val="43137"/>
                    </a:srgbClr>
                  </a:outerShdw>
                </a:effectLst>
              </a:rPr>
              <a:t>Income</a:t>
            </a:r>
            <a:r>
              <a:rPr lang="en-US" sz="3200" dirty="0">
                <a:effectLst>
                  <a:outerShdw blurRad="38100" dist="38100" dir="2700000" algn="tl">
                    <a:srgbClr val="000000">
                      <a:alpha val="43137"/>
                    </a:srgbClr>
                  </a:outerShdw>
                </a:effectLst>
              </a:rPr>
              <a:t>:  $99,000.00</a:t>
            </a:r>
            <a:endParaRPr lang="en-US" sz="3200" u="sng" dirty="0">
              <a:effectLst>
                <a:outerShdw blurRad="38100" dist="38100" dir="2700000" algn="tl">
                  <a:srgbClr val="000000">
                    <a:alpha val="43137"/>
                  </a:srgbClr>
                </a:outerShdw>
              </a:effectLst>
            </a:endParaRPr>
          </a:p>
          <a:p>
            <a:r>
              <a:rPr lang="en-US" sz="3200" u="sng" dirty="0">
                <a:effectLst>
                  <a:outerShdw blurRad="38100" dist="38100" dir="2700000" algn="tl">
                    <a:srgbClr val="000000">
                      <a:alpha val="43137"/>
                    </a:srgbClr>
                  </a:outerShdw>
                </a:effectLst>
              </a:rPr>
              <a:t>Expenses</a:t>
            </a:r>
            <a:r>
              <a:rPr lang="en-US" sz="3200" dirty="0">
                <a:effectLst>
                  <a:outerShdw blurRad="38100" dist="38100" dir="2700000" algn="tl">
                    <a:srgbClr val="000000">
                      <a:alpha val="43137"/>
                    </a:srgbClr>
                  </a:outerShdw>
                </a:effectLst>
              </a:rPr>
              <a:t>:  $103,423.64</a:t>
            </a:r>
          </a:p>
          <a:p>
            <a:r>
              <a:rPr lang="en-US" sz="3200" u="sng" dirty="0">
                <a:effectLst>
                  <a:outerShdw blurRad="38100" dist="38100" dir="2700000" algn="tl">
                    <a:srgbClr val="000000">
                      <a:alpha val="43137"/>
                    </a:srgbClr>
                  </a:outerShdw>
                </a:effectLst>
              </a:rPr>
              <a:t>Available Operating Account Balance 12/31/18</a:t>
            </a:r>
            <a:r>
              <a:rPr lang="en-US" sz="3200" dirty="0">
                <a:effectLst>
                  <a:outerShdw blurRad="38100" dist="38100" dir="2700000" algn="tl">
                    <a:srgbClr val="000000">
                      <a:alpha val="43137"/>
                    </a:srgbClr>
                  </a:outerShdw>
                </a:effectLst>
              </a:rPr>
              <a:t>:  $128,799.46</a:t>
            </a:r>
          </a:p>
          <a:p>
            <a:endParaRPr lang="en-US" sz="3200" dirty="0">
              <a:effectLst>
                <a:outerShdw blurRad="38100" dist="38100" dir="2700000" algn="tl">
                  <a:srgbClr val="000000">
                    <a:alpha val="43137"/>
                  </a:srgbClr>
                </a:outerShdw>
              </a:effectLst>
            </a:endParaRPr>
          </a:p>
          <a:p>
            <a:r>
              <a:rPr lang="en-US" sz="3200" u="sng" dirty="0">
                <a:effectLst>
                  <a:outerShdw blurRad="38100" dist="38100" dir="2700000" algn="tl">
                    <a:srgbClr val="000000">
                      <a:alpha val="43137"/>
                    </a:srgbClr>
                  </a:outerShdw>
                </a:effectLst>
              </a:rPr>
              <a:t>Factors</a:t>
            </a:r>
            <a:r>
              <a:rPr lang="en-US" sz="3200" dirty="0">
                <a:effectLst>
                  <a:outerShdw blurRad="38100" dist="38100" dir="2700000" algn="tl">
                    <a:srgbClr val="000000">
                      <a:alpha val="43137"/>
                    </a:srgbClr>
                  </a:outerShdw>
                </a:effectLst>
              </a:rPr>
              <a:t>:</a:t>
            </a:r>
          </a:p>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Hilltop not sold (utilities - $7.3K; insurance -$5.3K)</a:t>
            </a:r>
          </a:p>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Copier lease ($4.8K/year thru 10/2020; did not go to QLC)</a:t>
            </a:r>
          </a:p>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2017 audit above budget (~$3.5K due to transition)</a:t>
            </a:r>
            <a:endParaRPr lang="en-US" sz="3200" strike="sngStrike"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Transition expenses reflected in the transition account, but all paid from the Operating Account</a:t>
            </a:r>
          </a:p>
          <a:p>
            <a:endParaRPr lang="en-US" sz="3200" u="sng" dirty="0">
              <a:effectLst>
                <a:outerShdw blurRad="38100" dist="38100" dir="2700000" algn="tl">
                  <a:srgbClr val="000000">
                    <a:alpha val="43137"/>
                  </a:srgbClr>
                </a:outerShdw>
              </a:effectLst>
            </a:endParaRPr>
          </a:p>
          <a:p>
            <a:endParaRPr lang="en-US" sz="3200" u="sng" dirty="0"/>
          </a:p>
        </p:txBody>
      </p:sp>
    </p:spTree>
    <p:extLst>
      <p:ext uri="{BB962C8B-B14F-4D97-AF65-F5344CB8AC3E}">
        <p14:creationId xmlns:p14="http://schemas.microsoft.com/office/powerpoint/2010/main" val="192058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p:txBody>
          <a:bodyPr>
            <a:normAutofit/>
          </a:bodyPr>
          <a:lstStyle/>
          <a:p>
            <a:pPr marL="137160" indent="0" algn="ctr">
              <a:buNone/>
            </a:pPr>
            <a:r>
              <a:rPr lang="en-US" sz="2600" i="1" dirty="0">
                <a:solidFill>
                  <a:srgbClr val="FFFF00"/>
                </a:solidFill>
              </a:rPr>
              <a:t>Those present approved of accepting the report regarding the NCYM, Inc. unified audit and the NCYM, Inc. financial review by the NCYM, Inc. Board Treasurer,  Gwen Taylor, as presented.</a:t>
            </a:r>
          </a:p>
        </p:txBody>
      </p:sp>
    </p:spTree>
    <p:extLst>
      <p:ext uri="{BB962C8B-B14F-4D97-AF65-F5344CB8AC3E}">
        <p14:creationId xmlns:p14="http://schemas.microsoft.com/office/powerpoint/2010/main" val="56882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AD234-B222-4712-8086-A24BE8934739}"/>
              </a:ext>
            </a:extLst>
          </p:cNvPr>
          <p:cNvSpPr>
            <a:spLocks noGrp="1"/>
          </p:cNvSpPr>
          <p:nvPr>
            <p:ph type="title"/>
          </p:nvPr>
        </p:nvSpPr>
        <p:spPr>
          <a:xfrm>
            <a:off x="609600" y="2094294"/>
            <a:ext cx="10972800" cy="1143000"/>
          </a:xfrm>
        </p:spPr>
        <p:txBody>
          <a:bodyPr>
            <a:noAutofit/>
          </a:bodyPr>
          <a:lstStyle/>
          <a:p>
            <a:r>
              <a:rPr lang="en-US" sz="4000" dirty="0">
                <a:solidFill>
                  <a:schemeClr val="tx1"/>
                </a:solidFill>
              </a:rPr>
              <a:t>NCYM, Inc. Real Estate Update</a:t>
            </a:r>
            <a:br>
              <a:rPr lang="en-US" sz="4000" dirty="0">
                <a:solidFill>
                  <a:schemeClr val="tx1"/>
                </a:solidFill>
              </a:rPr>
            </a:br>
            <a:r>
              <a:rPr lang="en-US" sz="4000" dirty="0">
                <a:solidFill>
                  <a:schemeClr val="tx1"/>
                </a:solidFill>
              </a:rPr>
              <a:t/>
            </a:r>
            <a:br>
              <a:rPr lang="en-US" sz="4000" dirty="0">
                <a:solidFill>
                  <a:schemeClr val="tx1"/>
                </a:solidFill>
              </a:rPr>
            </a:br>
            <a:r>
              <a:rPr lang="en-US" sz="3600" dirty="0">
                <a:solidFill>
                  <a:schemeClr val="tx1"/>
                </a:solidFill>
              </a:rPr>
              <a:t>Ken Hill</a:t>
            </a:r>
            <a:br>
              <a:rPr lang="en-US" sz="3600" dirty="0">
                <a:solidFill>
                  <a:schemeClr val="tx1"/>
                </a:solidFill>
              </a:rPr>
            </a:br>
            <a:r>
              <a:rPr lang="en-US" sz="3600" dirty="0">
                <a:solidFill>
                  <a:schemeClr val="tx1"/>
                </a:solidFill>
              </a:rPr>
              <a:t>NCYM, Inc. Board</a:t>
            </a:r>
          </a:p>
        </p:txBody>
      </p:sp>
    </p:spTree>
    <p:extLst>
      <p:ext uri="{BB962C8B-B14F-4D97-AF65-F5344CB8AC3E}">
        <p14:creationId xmlns:p14="http://schemas.microsoft.com/office/powerpoint/2010/main" val="9643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AD234-B222-4712-8086-A24BE8934739}"/>
              </a:ext>
            </a:extLst>
          </p:cNvPr>
          <p:cNvSpPr>
            <a:spLocks noGrp="1"/>
          </p:cNvSpPr>
          <p:nvPr>
            <p:ph type="title"/>
          </p:nvPr>
        </p:nvSpPr>
        <p:spPr>
          <a:xfrm>
            <a:off x="609600" y="466662"/>
            <a:ext cx="10972800" cy="1143000"/>
          </a:xfrm>
        </p:spPr>
        <p:txBody>
          <a:bodyPr>
            <a:noAutofit/>
          </a:bodyPr>
          <a:lstStyle/>
          <a:p>
            <a:r>
              <a:rPr lang="en-US" sz="4000" dirty="0">
                <a:solidFill>
                  <a:schemeClr val="tx1"/>
                </a:solidFill>
              </a:rPr>
              <a:t>NCYM, Inc. Real Estate Update</a:t>
            </a:r>
            <a:br>
              <a:rPr lang="en-US" sz="4000" dirty="0">
                <a:solidFill>
                  <a:schemeClr val="tx1"/>
                </a:solidFill>
              </a:rPr>
            </a:br>
            <a:endParaRPr lang="en-US" sz="3600" dirty="0">
              <a:solidFill>
                <a:schemeClr val="tx1"/>
              </a:solidFill>
            </a:endParaRPr>
          </a:p>
        </p:txBody>
      </p:sp>
      <p:sp>
        <p:nvSpPr>
          <p:cNvPr id="3" name="Content Placeholder 2">
            <a:extLst>
              <a:ext uri="{FF2B5EF4-FFF2-40B4-BE49-F238E27FC236}">
                <a16:creationId xmlns:a16="http://schemas.microsoft.com/office/drawing/2014/main" xmlns="" id="{2E8BD117-7D30-4244-B6BD-A7B69884F80F}"/>
              </a:ext>
            </a:extLst>
          </p:cNvPr>
          <p:cNvSpPr>
            <a:spLocks noGrp="1"/>
          </p:cNvSpPr>
          <p:nvPr>
            <p:ph idx="1"/>
          </p:nvPr>
        </p:nvSpPr>
        <p:spPr>
          <a:xfrm>
            <a:off x="518159" y="1901952"/>
            <a:ext cx="11344977" cy="4672584"/>
          </a:xfrm>
        </p:spPr>
        <p:txBody>
          <a:bodyPr>
            <a:normAutofit fontScale="92500" lnSpcReduction="10000"/>
          </a:bodyPr>
          <a:lstStyle/>
          <a:p>
            <a:pPr marL="137160" indent="0">
              <a:buNone/>
            </a:pPr>
            <a:r>
              <a:rPr lang="en-US" sz="3200" u="sng" dirty="0">
                <a:effectLst>
                  <a:outerShdw blurRad="38100" dist="38100" dir="2700000" algn="tl">
                    <a:srgbClr val="000000">
                      <a:alpha val="43137"/>
                    </a:srgbClr>
                  </a:outerShdw>
                </a:effectLst>
              </a:rPr>
              <a:t>Spring Garden Property (Settlement Statement*)</a:t>
            </a:r>
          </a:p>
          <a:p>
            <a:r>
              <a:rPr lang="en-US" sz="3200" dirty="0">
                <a:effectLst>
                  <a:outerShdw blurRad="38100" dist="38100" dir="2700000" algn="tl">
                    <a:srgbClr val="000000">
                      <a:alpha val="43137"/>
                    </a:srgbClr>
                  </a:outerShdw>
                </a:effectLst>
              </a:rPr>
              <a:t>Initial Sales Price ------------ $875,000</a:t>
            </a:r>
          </a:p>
          <a:p>
            <a:r>
              <a:rPr lang="en-US" sz="3200" dirty="0">
                <a:effectLst>
                  <a:outerShdw blurRad="38100" dist="38100" dir="2700000" algn="tl">
                    <a:srgbClr val="000000">
                      <a:alpha val="43137"/>
                    </a:srgbClr>
                  </a:outerShdw>
                </a:effectLst>
              </a:rPr>
              <a:t>Asbestos Abatement ----- &lt;$    5,500&gt; (~25% of total)</a:t>
            </a:r>
          </a:p>
          <a:p>
            <a:r>
              <a:rPr lang="en-US" sz="3200" dirty="0">
                <a:effectLst>
                  <a:outerShdw blurRad="38100" dist="38100" dir="2700000" algn="tl">
                    <a:srgbClr val="000000">
                      <a:alpha val="43137"/>
                    </a:srgbClr>
                  </a:outerShdw>
                </a:effectLst>
              </a:rPr>
              <a:t>Brokerage Fee (4%) ------- &lt;$  34,780&gt; (normally 6%)</a:t>
            </a:r>
          </a:p>
          <a:p>
            <a:r>
              <a:rPr lang="en-US" sz="3200" dirty="0">
                <a:effectLst>
                  <a:outerShdw blurRad="38100" dist="38100" dir="2700000" algn="tl">
                    <a:srgbClr val="000000">
                      <a:alpha val="43137"/>
                    </a:srgbClr>
                  </a:outerShdw>
                </a:effectLst>
              </a:rPr>
              <a:t>Attorney Fees* ------------- &lt;$    1,000&gt; (heavily discounted)</a:t>
            </a:r>
          </a:p>
          <a:p>
            <a:r>
              <a:rPr lang="en-US" sz="3200" dirty="0">
                <a:effectLst>
                  <a:outerShdw blurRad="38100" dist="38100" dir="2700000" algn="tl">
                    <a:srgbClr val="000000">
                      <a:alpha val="43137"/>
                    </a:srgbClr>
                  </a:outerShdw>
                </a:effectLst>
              </a:rPr>
              <a:t>Tax Stamps ----------------- &lt;$    1,739&gt;</a:t>
            </a:r>
          </a:p>
          <a:p>
            <a:r>
              <a:rPr lang="en-US" sz="3200" dirty="0">
                <a:effectLst>
                  <a:outerShdw blurRad="38100" dist="38100" dir="2700000" algn="tl">
                    <a:srgbClr val="000000">
                      <a:alpha val="43137"/>
                    </a:srgbClr>
                  </a:outerShdw>
                </a:effectLst>
              </a:rPr>
              <a:t>Record Affidavit ---------- &lt;$         30&gt;</a:t>
            </a:r>
          </a:p>
          <a:p>
            <a:pPr marL="137160" indent="0">
              <a:buNone/>
            </a:pPr>
            <a:r>
              <a:rPr lang="en-US" sz="3200" dirty="0">
                <a:effectLst>
                  <a:outerShdw blurRad="38100" dist="38100" dir="2700000" algn="tl">
                    <a:srgbClr val="000000">
                      <a:alpha val="43137"/>
                    </a:srgbClr>
                  </a:outerShdw>
                </a:effectLst>
              </a:rPr>
              <a:t>              Net Proceeds --------- $831,951</a:t>
            </a:r>
          </a:p>
          <a:p>
            <a:pPr marL="137160" indent="0">
              <a:buNone/>
            </a:pPr>
            <a:r>
              <a:rPr lang="en-US" sz="3200" dirty="0">
                <a:effectLst>
                  <a:outerShdw blurRad="38100" dist="38100" dir="2700000" algn="tl">
                    <a:srgbClr val="000000">
                      <a:alpha val="43137"/>
                    </a:srgbClr>
                  </a:outerShdw>
                </a:effectLst>
              </a:rPr>
              <a:t>*Closed October 26, 2018</a:t>
            </a:r>
          </a:p>
        </p:txBody>
      </p:sp>
    </p:spTree>
    <p:extLst>
      <p:ext uri="{BB962C8B-B14F-4D97-AF65-F5344CB8AC3E}">
        <p14:creationId xmlns:p14="http://schemas.microsoft.com/office/powerpoint/2010/main" val="243079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AD234-B222-4712-8086-A24BE8934739}"/>
              </a:ext>
            </a:extLst>
          </p:cNvPr>
          <p:cNvSpPr>
            <a:spLocks noGrp="1"/>
          </p:cNvSpPr>
          <p:nvPr>
            <p:ph type="title"/>
          </p:nvPr>
        </p:nvSpPr>
        <p:spPr>
          <a:xfrm>
            <a:off x="609600" y="466662"/>
            <a:ext cx="10972800" cy="1143000"/>
          </a:xfrm>
        </p:spPr>
        <p:txBody>
          <a:bodyPr>
            <a:noAutofit/>
          </a:bodyPr>
          <a:lstStyle/>
          <a:p>
            <a:r>
              <a:rPr lang="en-US" sz="4000" dirty="0">
                <a:solidFill>
                  <a:schemeClr val="tx1"/>
                </a:solidFill>
              </a:rPr>
              <a:t>NCYM, Inc. Real Estate Update</a:t>
            </a:r>
            <a:br>
              <a:rPr lang="en-US" sz="4000" dirty="0">
                <a:solidFill>
                  <a:schemeClr val="tx1"/>
                </a:solidFill>
              </a:rPr>
            </a:br>
            <a:endParaRPr lang="en-US" sz="3600" dirty="0">
              <a:solidFill>
                <a:schemeClr val="tx1"/>
              </a:solidFill>
            </a:endParaRPr>
          </a:p>
        </p:txBody>
      </p:sp>
      <p:sp>
        <p:nvSpPr>
          <p:cNvPr id="3" name="Content Placeholder 2">
            <a:extLst>
              <a:ext uri="{FF2B5EF4-FFF2-40B4-BE49-F238E27FC236}">
                <a16:creationId xmlns:a16="http://schemas.microsoft.com/office/drawing/2014/main" xmlns="" id="{2E8BD117-7D30-4244-B6BD-A7B69884F80F}"/>
              </a:ext>
            </a:extLst>
          </p:cNvPr>
          <p:cNvSpPr>
            <a:spLocks noGrp="1"/>
          </p:cNvSpPr>
          <p:nvPr>
            <p:ph idx="1"/>
          </p:nvPr>
        </p:nvSpPr>
        <p:spPr>
          <a:xfrm>
            <a:off x="289560" y="1435049"/>
            <a:ext cx="11612880" cy="4814922"/>
          </a:xfrm>
        </p:spPr>
        <p:txBody>
          <a:bodyPr>
            <a:normAutofit fontScale="92500" lnSpcReduction="20000"/>
          </a:bodyPr>
          <a:lstStyle/>
          <a:p>
            <a:pPr marL="137160" indent="0">
              <a:buNone/>
            </a:pPr>
            <a:r>
              <a:rPr lang="en-US" sz="3200" u="sng" dirty="0">
                <a:effectLst>
                  <a:outerShdw blurRad="38100" dist="38100" dir="2700000" algn="tl">
                    <a:srgbClr val="000000">
                      <a:alpha val="43137"/>
                    </a:srgbClr>
                  </a:outerShdw>
                </a:effectLst>
              </a:rPr>
              <a:t>Hilltop Property</a:t>
            </a:r>
          </a:p>
          <a:p>
            <a:r>
              <a:rPr lang="en-US" sz="3200" dirty="0">
                <a:effectLst>
                  <a:outerShdw blurRad="38100" dist="38100" dir="2700000" algn="tl">
                    <a:srgbClr val="000000">
                      <a:alpha val="43137"/>
                    </a:srgbClr>
                  </a:outerShdw>
                </a:effectLst>
              </a:rPr>
              <a:t>Remains unsold (initial asking price - $350K/$325/</a:t>
            </a:r>
            <a:r>
              <a:rPr lang="en-US" sz="3200" dirty="0">
                <a:solidFill>
                  <a:srgbClr val="FFFF00"/>
                </a:solidFill>
                <a:effectLst>
                  <a:outerShdw blurRad="38100" dist="38100" dir="2700000" algn="tl">
                    <a:srgbClr val="000000">
                      <a:alpha val="43137"/>
                    </a:srgbClr>
                  </a:outerShdw>
                </a:effectLst>
              </a:rPr>
              <a:t>now $299K …)</a:t>
            </a:r>
          </a:p>
          <a:p>
            <a:r>
              <a:rPr lang="en-US" sz="3200" dirty="0">
                <a:effectLst>
                  <a:outerShdw blurRad="38100" dist="38100" dir="2700000" algn="tl">
                    <a:srgbClr val="000000">
                      <a:alpha val="43137"/>
                    </a:srgbClr>
                  </a:outerShdw>
                </a:effectLst>
              </a:rPr>
              <a:t>Additional flexibility indicated to broker</a:t>
            </a:r>
          </a:p>
          <a:p>
            <a:r>
              <a:rPr lang="en-US" sz="3200" dirty="0">
                <a:effectLst>
                  <a:outerShdw blurRad="38100" dist="38100" dir="2700000" algn="tl">
                    <a:srgbClr val="000000">
                      <a:alpha val="43137"/>
                    </a:srgbClr>
                  </a:outerShdw>
                </a:effectLst>
              </a:rPr>
              <a:t>Announced Hilltop railroad bridge construction 2021-2024</a:t>
            </a:r>
          </a:p>
          <a:p>
            <a:r>
              <a:rPr lang="en-US" sz="3200" dirty="0">
                <a:effectLst>
                  <a:outerShdw blurRad="38100" dist="38100" dir="2700000" algn="tl">
                    <a:srgbClr val="000000">
                      <a:alpha val="43137"/>
                    </a:srgbClr>
                  </a:outerShdw>
                </a:effectLst>
              </a:rPr>
              <a:t>Rezone and rent/lease (to own)</a:t>
            </a:r>
          </a:p>
          <a:p>
            <a:r>
              <a:rPr lang="en-US" sz="3200" dirty="0">
                <a:effectLst>
                  <a:outerShdw blurRad="38100" dist="38100" dir="2700000" algn="tl">
                    <a:srgbClr val="000000">
                      <a:alpha val="43137"/>
                    </a:srgbClr>
                  </a:outerShdw>
                </a:effectLst>
              </a:rPr>
              <a:t>Address deferred maintenance </a:t>
            </a:r>
            <a:r>
              <a:rPr lang="en-US" sz="3200" dirty="0">
                <a:solidFill>
                  <a:srgbClr val="FFFF00"/>
                </a:solidFill>
                <a:effectLst>
                  <a:outerShdw blurRad="38100" dist="38100" dir="2700000" algn="tl">
                    <a:srgbClr val="000000">
                      <a:alpha val="43137"/>
                    </a:srgbClr>
                  </a:outerShdw>
                </a:effectLst>
              </a:rPr>
              <a:t>(office roof installed January ’19; currently holding on additional work)</a:t>
            </a:r>
          </a:p>
          <a:p>
            <a:endParaRPr lang="en-US" sz="3200" dirty="0">
              <a:solidFill>
                <a:srgbClr val="FFFF00"/>
              </a:solidFill>
              <a:effectLst>
                <a:outerShdw blurRad="38100" dist="38100" dir="2700000" algn="tl">
                  <a:srgbClr val="000000">
                    <a:alpha val="43137"/>
                  </a:srgbClr>
                </a:outerShdw>
              </a:effectLst>
            </a:endParaRPr>
          </a:p>
          <a:p>
            <a:pPr marL="137160" indent="0">
              <a:buNone/>
            </a:pPr>
            <a:r>
              <a:rPr lang="en-US" i="1" dirty="0">
                <a:solidFill>
                  <a:srgbClr val="FFFF00"/>
                </a:solidFill>
                <a:effectLst>
                  <a:outerShdw blurRad="38100" dist="38100" dir="2700000" algn="tl">
                    <a:srgbClr val="000000">
                      <a:alpha val="43137"/>
                    </a:srgbClr>
                  </a:outerShdw>
                </a:effectLst>
              </a:rPr>
              <a:t>No written offer and only one verbal offer of $225,000 received since the property was listed.</a:t>
            </a:r>
          </a:p>
          <a:p>
            <a:pPr marL="137160" indent="0">
              <a:buNone/>
            </a:pPr>
            <a:endParaRPr lang="en-US" sz="3200" dirty="0"/>
          </a:p>
        </p:txBody>
      </p:sp>
    </p:spTree>
    <p:extLst>
      <p:ext uri="{BB962C8B-B14F-4D97-AF65-F5344CB8AC3E}">
        <p14:creationId xmlns:p14="http://schemas.microsoft.com/office/powerpoint/2010/main" val="9874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p:txBody>
          <a:bodyPr>
            <a:normAutofit/>
          </a:bodyPr>
          <a:lstStyle/>
          <a:p>
            <a:pPr marL="137160" indent="0" algn="ctr">
              <a:buNone/>
            </a:pPr>
            <a:r>
              <a:rPr lang="en-US" sz="2600" i="1" dirty="0">
                <a:solidFill>
                  <a:srgbClr val="FFFF00"/>
                </a:solidFill>
              </a:rPr>
              <a:t>Those present approved of accepting the report regarding NCYM, Inc. real estate by NCYM, Inc. Board member,  Ken Hill, as presented.</a:t>
            </a:r>
          </a:p>
        </p:txBody>
      </p:sp>
    </p:spTree>
    <p:extLst>
      <p:ext uri="{BB962C8B-B14F-4D97-AF65-F5344CB8AC3E}">
        <p14:creationId xmlns:p14="http://schemas.microsoft.com/office/powerpoint/2010/main" val="1017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7B6D2-B4F7-47B5-9579-73F627D75D68}"/>
              </a:ext>
            </a:extLst>
          </p:cNvPr>
          <p:cNvSpPr>
            <a:spLocks noGrp="1"/>
          </p:cNvSpPr>
          <p:nvPr>
            <p:ph type="title"/>
          </p:nvPr>
        </p:nvSpPr>
        <p:spPr>
          <a:xfrm>
            <a:off x="545592" y="1280319"/>
            <a:ext cx="10972800" cy="4297362"/>
          </a:xfrm>
        </p:spPr>
        <p:txBody>
          <a:bodyPr>
            <a:normAutofit/>
          </a:bodyPr>
          <a:lstStyle/>
          <a:p>
            <a:r>
              <a:rPr lang="en-US" sz="4000" dirty="0">
                <a:solidFill>
                  <a:schemeClr val="tx1"/>
                </a:solidFill>
              </a:rPr>
              <a:t>Dr. J. R. Williams Grant Refunds</a:t>
            </a:r>
            <a:br>
              <a:rPr lang="en-US" sz="4000" dirty="0">
                <a:solidFill>
                  <a:schemeClr val="tx1"/>
                </a:solidFill>
              </a:rPr>
            </a:br>
            <a:r>
              <a:rPr lang="en-US" sz="4000" dirty="0">
                <a:solidFill>
                  <a:schemeClr val="tx1"/>
                </a:solidFill>
              </a:rPr>
              <a:t>Christian Vocations Loan Repayments</a:t>
            </a:r>
            <a:br>
              <a:rPr lang="en-US" sz="4000" dirty="0">
                <a:solidFill>
                  <a:schemeClr val="tx1"/>
                </a:solidFill>
              </a:rPr>
            </a:br>
            <a:r>
              <a:rPr lang="en-US" sz="4000" dirty="0">
                <a:solidFill>
                  <a:schemeClr val="tx1"/>
                </a:solidFill>
              </a:rPr>
              <a:t/>
            </a:r>
            <a:br>
              <a:rPr lang="en-US" sz="4000" dirty="0">
                <a:solidFill>
                  <a:schemeClr val="tx1"/>
                </a:solidFill>
              </a:rPr>
            </a:br>
            <a:r>
              <a:rPr lang="en-US" sz="3600" dirty="0">
                <a:solidFill>
                  <a:schemeClr val="tx1"/>
                </a:solidFill>
              </a:rPr>
              <a:t>Mary Anna McCullen</a:t>
            </a:r>
            <a:br>
              <a:rPr lang="en-US" sz="3600" dirty="0">
                <a:solidFill>
                  <a:schemeClr val="tx1"/>
                </a:solidFill>
              </a:rPr>
            </a:br>
            <a:r>
              <a:rPr lang="en-US" sz="3600" dirty="0">
                <a:solidFill>
                  <a:schemeClr val="tx1"/>
                </a:solidFill>
              </a:rPr>
              <a:t>NCYM, Inc. Board</a:t>
            </a:r>
            <a:r>
              <a:rPr lang="en-US" sz="4000" dirty="0">
                <a:solidFill>
                  <a:schemeClr val="tx1"/>
                </a:solidFill>
              </a:rPr>
              <a:t/>
            </a:r>
            <a:br>
              <a:rPr lang="en-US" sz="4000" dirty="0">
                <a:solidFill>
                  <a:schemeClr val="tx1"/>
                </a:solidFill>
              </a:rPr>
            </a:br>
            <a:r>
              <a:rPr lang="en-US" sz="4000" dirty="0">
                <a:solidFill>
                  <a:schemeClr val="tx1"/>
                </a:solidFill>
              </a:rPr>
              <a:t/>
            </a:r>
            <a:br>
              <a:rPr lang="en-US" sz="4000" dirty="0">
                <a:solidFill>
                  <a:schemeClr val="tx1"/>
                </a:solidFill>
              </a:rPr>
            </a:br>
            <a:endParaRPr lang="en-US" dirty="0"/>
          </a:p>
        </p:txBody>
      </p:sp>
    </p:spTree>
    <p:extLst>
      <p:ext uri="{BB962C8B-B14F-4D97-AF65-F5344CB8AC3E}">
        <p14:creationId xmlns:p14="http://schemas.microsoft.com/office/powerpoint/2010/main" val="362263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C30C-D354-4309-8ABB-EC0A687AECBC}"/>
              </a:ext>
            </a:extLst>
          </p:cNvPr>
          <p:cNvSpPr>
            <a:spLocks noGrp="1"/>
          </p:cNvSpPr>
          <p:nvPr>
            <p:ph type="title"/>
          </p:nvPr>
        </p:nvSpPr>
        <p:spPr>
          <a:xfrm>
            <a:off x="609600" y="274638"/>
            <a:ext cx="10972800" cy="1764474"/>
          </a:xfrm>
        </p:spPr>
        <p:txBody>
          <a:bodyPr>
            <a:normAutofit fontScale="90000"/>
          </a:bodyPr>
          <a:lstStyle/>
          <a:p>
            <a:r>
              <a:rPr lang="en-US" sz="4000" dirty="0">
                <a:solidFill>
                  <a:schemeClr val="tx1"/>
                </a:solidFill>
              </a:rPr>
              <a:t>Dr. J. R. Williams Grant Refunds</a:t>
            </a:r>
            <a:br>
              <a:rPr lang="en-US" sz="4000" dirty="0">
                <a:solidFill>
                  <a:schemeClr val="tx1"/>
                </a:solidFill>
              </a:rPr>
            </a:br>
            <a:r>
              <a:rPr lang="en-US" sz="3600" dirty="0">
                <a:solidFill>
                  <a:schemeClr val="tx1"/>
                </a:solidFill>
              </a:rPr>
              <a:t>Cumulative 12/31/18</a:t>
            </a:r>
            <a:br>
              <a:rPr lang="en-US" sz="3600" dirty="0">
                <a:solidFill>
                  <a:schemeClr val="tx1"/>
                </a:solidFill>
              </a:rPr>
            </a:br>
            <a:endParaRPr lang="en-US" sz="3600" dirty="0">
              <a:solidFill>
                <a:schemeClr val="tx1"/>
              </a:solidFill>
            </a:endParaRPr>
          </a:p>
        </p:txBody>
      </p:sp>
      <p:sp>
        <p:nvSpPr>
          <p:cNvPr id="3" name="Content Placeholder 2">
            <a:extLst>
              <a:ext uri="{FF2B5EF4-FFF2-40B4-BE49-F238E27FC236}">
                <a16:creationId xmlns:a16="http://schemas.microsoft.com/office/drawing/2014/main" xmlns="" id="{D38D3E7B-27B9-4CD4-B59E-6372D293F38C}"/>
              </a:ext>
            </a:extLst>
          </p:cNvPr>
          <p:cNvSpPr>
            <a:spLocks noGrp="1"/>
          </p:cNvSpPr>
          <p:nvPr>
            <p:ph idx="1"/>
          </p:nvPr>
        </p:nvSpPr>
        <p:spPr>
          <a:xfrm>
            <a:off x="376809" y="2441130"/>
            <a:ext cx="11612880" cy="4142232"/>
          </a:xfrm>
        </p:spPr>
        <p:txBody>
          <a:bodyPr/>
          <a:lstStyle/>
          <a:p>
            <a:r>
              <a:rPr lang="en-US" dirty="0">
                <a:effectLst>
                  <a:outerShdw blurRad="38100" dist="38100" dir="2700000" algn="tl">
                    <a:srgbClr val="000000">
                      <a:alpha val="43137"/>
                    </a:srgbClr>
                  </a:outerShdw>
                </a:effectLst>
              </a:rPr>
              <a:t>Total due from meetings that withdrew ------ $326,504.60</a:t>
            </a:r>
          </a:p>
          <a:p>
            <a:r>
              <a:rPr lang="en-US" dirty="0">
                <a:effectLst>
                  <a:outerShdw blurRad="38100" dist="38100" dir="2700000" algn="tl">
                    <a:srgbClr val="000000">
                      <a:alpha val="43137"/>
                    </a:srgbClr>
                  </a:outerShdw>
                </a:effectLst>
              </a:rPr>
              <a:t>Total committed to be repaid -------------------- $247,654.60 (75.9%)</a:t>
            </a:r>
          </a:p>
          <a:p>
            <a:r>
              <a:rPr lang="en-US" dirty="0">
                <a:effectLst>
                  <a:outerShdw blurRad="38100" dist="38100" dir="2700000" algn="tl">
                    <a:srgbClr val="000000">
                      <a:alpha val="43137"/>
                    </a:srgbClr>
                  </a:outerShdw>
                </a:effectLst>
              </a:rPr>
              <a:t>Total received ---------------------------------------- $181,121.31 (55.5%)</a:t>
            </a:r>
          </a:p>
          <a:p>
            <a:r>
              <a:rPr lang="en-US" dirty="0">
                <a:effectLst>
                  <a:outerShdw blurRad="38100" dist="38100" dir="2700000" algn="tl">
                    <a:srgbClr val="000000">
                      <a:alpha val="43137"/>
                    </a:srgbClr>
                  </a:outerShdw>
                </a:effectLst>
              </a:rPr>
              <a:t>Three meetings have not responded to requests</a:t>
            </a:r>
          </a:p>
          <a:p>
            <a:pPr marL="137160" indent="0">
              <a:buNone/>
            </a:pPr>
            <a:r>
              <a:rPr lang="en-US" dirty="0">
                <a:effectLst>
                  <a:outerShdw blurRad="38100" dist="38100" dir="2700000" algn="tl">
                    <a:srgbClr val="000000">
                      <a:alpha val="43137"/>
                    </a:srgbClr>
                  </a:outerShdw>
                </a:effectLst>
              </a:rPr>
              <a:t>     to repay (Union Cross, East Bend, Oak Hill).</a:t>
            </a:r>
            <a:endParaRPr lang="en-US" dirty="0">
              <a:solidFill>
                <a:srgbClr val="FF0000"/>
              </a:solidFill>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     Pine Hill has indicated they do not intend to repay.</a:t>
            </a:r>
          </a:p>
          <a:p>
            <a:pPr marL="137160" indent="0">
              <a:buNone/>
            </a:pPr>
            <a:r>
              <a:rPr lang="en-US" dirty="0">
                <a:effectLst>
                  <a:outerShdw blurRad="38100" dist="38100" dir="2700000" algn="tl">
                    <a:srgbClr val="000000">
                      <a:alpha val="43137"/>
                    </a:srgbClr>
                  </a:outerShdw>
                </a:effectLst>
              </a:rPr>
              <a:t>     Total ---------------------------------------------------- $  78,850.00 (24.1%)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95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657515"/>
            <a:ext cx="8534400" cy="5001768"/>
          </a:xfrm>
        </p:spPr>
        <p:txBody>
          <a:bodyPr>
            <a:normAutofit/>
          </a:bodyPr>
          <a:lstStyle/>
          <a:p>
            <a:r>
              <a:rPr lang="en-US" sz="3600" dirty="0">
                <a:effectLst>
                  <a:outerShdw blurRad="38100" dist="38100" dir="2700000" algn="tl">
                    <a:srgbClr val="000000">
                      <a:alpha val="43137"/>
                    </a:srgbClr>
                  </a:outerShdw>
                </a:effectLst>
              </a:rPr>
              <a:t>Structure for  </a:t>
            </a:r>
          </a:p>
          <a:p>
            <a:r>
              <a:rPr lang="en-US" sz="3600" dirty="0">
                <a:effectLst>
                  <a:outerShdw blurRad="38100" dist="38100" dir="2700000" algn="tl">
                    <a:srgbClr val="000000">
                      <a:alpha val="43137"/>
                    </a:srgbClr>
                  </a:outerShdw>
                </a:effectLst>
              </a:rPr>
              <a:t>NCYM, Inc.</a:t>
            </a:r>
          </a:p>
          <a:p>
            <a:r>
              <a:rPr lang="en-US" dirty="0">
                <a:effectLst>
                  <a:outerShdw blurRad="38100" dist="38100" dir="2700000" algn="tl">
                    <a:srgbClr val="000000">
                      <a:alpha val="43137"/>
                    </a:srgbClr>
                  </a:outerShdw>
                </a:effectLst>
              </a:rPr>
              <a:t>(as approved by NCYM Friends </a:t>
            </a:r>
          </a:p>
          <a:p>
            <a:r>
              <a:rPr lang="en-US" dirty="0">
                <a:effectLst>
                  <a:outerShdw blurRad="38100" dist="38100" dir="2700000" algn="tl">
                    <a:srgbClr val="000000">
                      <a:alpha val="43137"/>
                    </a:srgbClr>
                  </a:outerShdw>
                </a:effectLst>
              </a:rPr>
              <a:t>in Annual Session August 5, 2017;</a:t>
            </a:r>
          </a:p>
          <a:p>
            <a:r>
              <a:rPr lang="en-US" dirty="0">
                <a:effectLst>
                  <a:outerShdw blurRad="38100" dist="38100" dir="2700000" algn="tl">
                    <a:srgbClr val="000000">
                      <a:alpha val="43137"/>
                    </a:srgbClr>
                  </a:outerShdw>
                </a:effectLst>
              </a:rPr>
              <a:t>Effective January 1, 2018)</a:t>
            </a:r>
          </a:p>
        </p:txBody>
      </p:sp>
      <p:sp>
        <p:nvSpPr>
          <p:cNvPr id="2" name="Rectangle 1">
            <a:extLst>
              <a:ext uri="{FF2B5EF4-FFF2-40B4-BE49-F238E27FC236}">
                <a16:creationId xmlns:a16="http://schemas.microsoft.com/office/drawing/2014/main" xmlns="" id="{EDAE5C09-0707-4BE4-9CA8-34B9CCE57A0F}"/>
              </a:ext>
            </a:extLst>
          </p:cNvPr>
          <p:cNvSpPr/>
          <p:nvPr/>
        </p:nvSpPr>
        <p:spPr>
          <a:xfrm>
            <a:off x="0" y="812218"/>
            <a:ext cx="12192000" cy="492443"/>
          </a:xfrm>
          <a:prstGeom prst="rect">
            <a:avLst/>
          </a:prstGeom>
        </p:spPr>
        <p:txBody>
          <a:bodyPr wrap="square">
            <a:spAutoFit/>
          </a:bodyPr>
          <a:lstStyle/>
          <a:p>
            <a:pPr algn="ctr"/>
            <a:r>
              <a:rPr lang="en-US" sz="2600" i="1" dirty="0">
                <a:solidFill>
                  <a:srgbClr val="FFFF00"/>
                </a:solidFill>
                <a:effectLst>
                  <a:outerShdw blurRad="38100" dist="38100" dir="2700000" algn="tl">
                    <a:srgbClr val="000000">
                      <a:alpha val="43137"/>
                    </a:srgbClr>
                  </a:outerShdw>
                </a:effectLst>
              </a:rPr>
              <a:t>Following devotions Don reviewed the</a:t>
            </a:r>
          </a:p>
        </p:txBody>
      </p:sp>
    </p:spTree>
    <p:extLst>
      <p:ext uri="{BB962C8B-B14F-4D97-AF65-F5344CB8AC3E}">
        <p14:creationId xmlns:p14="http://schemas.microsoft.com/office/powerpoint/2010/main" val="224604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C30C-D354-4309-8ABB-EC0A687AECBC}"/>
              </a:ext>
            </a:extLst>
          </p:cNvPr>
          <p:cNvSpPr>
            <a:spLocks noGrp="1"/>
          </p:cNvSpPr>
          <p:nvPr>
            <p:ph type="title"/>
          </p:nvPr>
        </p:nvSpPr>
        <p:spPr>
          <a:xfrm>
            <a:off x="609600" y="0"/>
            <a:ext cx="10972800" cy="1764474"/>
          </a:xfrm>
        </p:spPr>
        <p:txBody>
          <a:bodyPr>
            <a:normAutofit fontScale="90000"/>
          </a:bodyPr>
          <a:lstStyle/>
          <a:p>
            <a:r>
              <a:rPr lang="en-US" sz="4000" dirty="0">
                <a:solidFill>
                  <a:schemeClr val="tx1"/>
                </a:solidFill>
              </a:rPr>
              <a:t>Dr. J. R. Williams Grant Refunds</a:t>
            </a:r>
            <a:br>
              <a:rPr lang="en-US" sz="4000" dirty="0">
                <a:solidFill>
                  <a:schemeClr val="tx1"/>
                </a:solidFill>
              </a:rPr>
            </a:br>
            <a:r>
              <a:rPr lang="en-US" sz="3600" dirty="0">
                <a:solidFill>
                  <a:schemeClr val="tx1"/>
                </a:solidFill>
              </a:rPr>
              <a:t>Cumulative </a:t>
            </a:r>
            <a:r>
              <a:rPr lang="en-US" sz="3600" dirty="0">
                <a:solidFill>
                  <a:srgbClr val="FFFF00"/>
                </a:solidFill>
              </a:rPr>
              <a:t>10/31/19</a:t>
            </a:r>
            <a:r>
              <a:rPr lang="en-US" sz="3600" dirty="0">
                <a:solidFill>
                  <a:schemeClr val="tx1"/>
                </a:solidFill>
              </a:rPr>
              <a:t/>
            </a:r>
            <a:br>
              <a:rPr lang="en-US" sz="3600" dirty="0">
                <a:solidFill>
                  <a:schemeClr val="tx1"/>
                </a:solidFill>
              </a:rPr>
            </a:br>
            <a:endParaRPr lang="en-US" sz="3600" dirty="0">
              <a:solidFill>
                <a:schemeClr val="tx1"/>
              </a:solidFill>
            </a:endParaRPr>
          </a:p>
        </p:txBody>
      </p:sp>
      <p:sp>
        <p:nvSpPr>
          <p:cNvPr id="3" name="Content Placeholder 2">
            <a:extLst>
              <a:ext uri="{FF2B5EF4-FFF2-40B4-BE49-F238E27FC236}">
                <a16:creationId xmlns:a16="http://schemas.microsoft.com/office/drawing/2014/main" xmlns="" id="{D38D3E7B-27B9-4CD4-B59E-6372D293F38C}"/>
              </a:ext>
            </a:extLst>
          </p:cNvPr>
          <p:cNvSpPr>
            <a:spLocks noGrp="1"/>
          </p:cNvSpPr>
          <p:nvPr>
            <p:ph idx="1"/>
          </p:nvPr>
        </p:nvSpPr>
        <p:spPr>
          <a:xfrm>
            <a:off x="289560" y="1696412"/>
            <a:ext cx="11612880" cy="5161587"/>
          </a:xfrm>
        </p:spPr>
        <p:txBody>
          <a:bodyPr>
            <a:noAutofit/>
          </a:bodyPr>
          <a:lstStyle/>
          <a:p>
            <a:r>
              <a:rPr lang="en-US" dirty="0">
                <a:effectLst>
                  <a:outerShdw blurRad="38100" dist="38100" dir="2700000" algn="tl">
                    <a:srgbClr val="000000">
                      <a:alpha val="43137"/>
                    </a:srgbClr>
                  </a:outerShdw>
                </a:effectLst>
              </a:rPr>
              <a:t>Total due from meetings that withdrew ------ $337,584.60</a:t>
            </a:r>
          </a:p>
          <a:p>
            <a:r>
              <a:rPr lang="en-US" dirty="0">
                <a:effectLst>
                  <a:outerShdw blurRad="38100" dist="38100" dir="2700000" algn="tl">
                    <a:srgbClr val="000000">
                      <a:alpha val="43137"/>
                    </a:srgbClr>
                  </a:outerShdw>
                </a:effectLst>
              </a:rPr>
              <a:t>Total committed to be repaid -------------------- $258,734.60 (76.6%)</a:t>
            </a:r>
          </a:p>
          <a:p>
            <a:r>
              <a:rPr lang="en-US" dirty="0">
                <a:effectLst>
                  <a:outerShdw blurRad="38100" dist="38100" dir="2700000" algn="tl">
                    <a:srgbClr val="000000">
                      <a:alpha val="43137"/>
                    </a:srgbClr>
                  </a:outerShdw>
                </a:effectLst>
              </a:rPr>
              <a:t>Total received ---------------------------------------- $207,768.01 (61.5%)</a:t>
            </a:r>
          </a:p>
          <a:p>
            <a:r>
              <a:rPr lang="en-US" dirty="0">
                <a:effectLst>
                  <a:outerShdw blurRad="38100" dist="38100" dir="2700000" algn="tl">
                    <a:srgbClr val="000000">
                      <a:alpha val="43137"/>
                    </a:srgbClr>
                  </a:outerShdw>
                </a:effectLst>
              </a:rPr>
              <a:t>Three meetings have not responded to requests</a:t>
            </a:r>
          </a:p>
          <a:p>
            <a:pPr marL="137160" indent="0">
              <a:buNone/>
            </a:pPr>
            <a:r>
              <a:rPr lang="en-US" dirty="0">
                <a:effectLst>
                  <a:outerShdw blurRad="38100" dist="38100" dir="2700000" algn="tl">
                    <a:srgbClr val="000000">
                      <a:alpha val="43137"/>
                    </a:srgbClr>
                  </a:outerShdw>
                </a:effectLst>
              </a:rPr>
              <a:t>     to repay (Union Cross, East Bend, Oak Hill).</a:t>
            </a:r>
            <a:endParaRPr lang="en-US" dirty="0">
              <a:solidFill>
                <a:srgbClr val="FF0000"/>
              </a:solidFill>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     Pine Hill has indicated they do not intend to repay.</a:t>
            </a:r>
          </a:p>
          <a:p>
            <a:pPr marL="137160" indent="0">
              <a:buNone/>
            </a:pPr>
            <a:r>
              <a:rPr lang="en-US" dirty="0">
                <a:effectLst>
                  <a:outerShdw blurRad="38100" dist="38100" dir="2700000" algn="tl">
                    <a:srgbClr val="000000">
                      <a:alpha val="43137"/>
                    </a:srgbClr>
                  </a:outerShdw>
                </a:effectLst>
              </a:rPr>
              <a:t>     Total ---------------------------------------------------- $  78,850.00 (23.4%) </a:t>
            </a:r>
          </a:p>
          <a:p>
            <a:r>
              <a:rPr lang="en-US" dirty="0">
                <a:solidFill>
                  <a:srgbClr val="FFFF00"/>
                </a:solidFill>
                <a:effectLst>
                  <a:outerShdw blurRad="38100" dist="38100" dir="2700000" algn="tl">
                    <a:srgbClr val="000000">
                      <a:alpha val="43137"/>
                    </a:srgbClr>
                  </a:outerShdw>
                </a:effectLst>
              </a:rPr>
              <a:t>Note that Westfield withdrew in March 2019 and refunded their Dr. J. R. Williams grants (reflected in cumulative totals year-to-date).</a:t>
            </a:r>
          </a:p>
          <a:p>
            <a:pPr marL="137160" indent="0">
              <a:buNone/>
            </a:pPr>
            <a:r>
              <a:rPr lang="en-US"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367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C30C-D354-4309-8ABB-EC0A687AECBC}"/>
              </a:ext>
            </a:extLst>
          </p:cNvPr>
          <p:cNvSpPr>
            <a:spLocks noGrp="1"/>
          </p:cNvSpPr>
          <p:nvPr>
            <p:ph type="title"/>
          </p:nvPr>
        </p:nvSpPr>
        <p:spPr>
          <a:xfrm>
            <a:off x="649224" y="612966"/>
            <a:ext cx="10972800" cy="1143000"/>
          </a:xfrm>
        </p:spPr>
        <p:txBody>
          <a:bodyPr>
            <a:normAutofit fontScale="90000"/>
          </a:bodyPr>
          <a:lstStyle/>
          <a:p>
            <a:r>
              <a:rPr lang="en-US" sz="4400" dirty="0">
                <a:solidFill>
                  <a:schemeClr val="tx1"/>
                </a:solidFill>
              </a:rPr>
              <a:t>Dr. J. R. Williams Grant Refunds</a:t>
            </a:r>
            <a:r>
              <a:rPr lang="en-US" dirty="0">
                <a:solidFill>
                  <a:schemeClr val="tx1"/>
                </a:solidFill>
              </a:rPr>
              <a:t/>
            </a:r>
            <a:br>
              <a:rPr lang="en-US" dirty="0">
                <a:solidFill>
                  <a:schemeClr val="tx1"/>
                </a:solidFill>
              </a:rPr>
            </a:br>
            <a:endParaRPr lang="en-US" sz="4000" dirty="0">
              <a:solidFill>
                <a:schemeClr val="tx1"/>
              </a:solidFill>
            </a:endParaRPr>
          </a:p>
        </p:txBody>
      </p:sp>
      <p:sp>
        <p:nvSpPr>
          <p:cNvPr id="3" name="Content Placeholder 2">
            <a:extLst>
              <a:ext uri="{FF2B5EF4-FFF2-40B4-BE49-F238E27FC236}">
                <a16:creationId xmlns:a16="http://schemas.microsoft.com/office/drawing/2014/main" xmlns="" id="{D38D3E7B-27B9-4CD4-B59E-6372D293F38C}"/>
              </a:ext>
            </a:extLst>
          </p:cNvPr>
          <p:cNvSpPr>
            <a:spLocks noGrp="1"/>
          </p:cNvSpPr>
          <p:nvPr>
            <p:ph idx="1"/>
          </p:nvPr>
        </p:nvSpPr>
        <p:spPr>
          <a:xfrm>
            <a:off x="329184" y="2167128"/>
            <a:ext cx="11612880" cy="4142232"/>
          </a:xfrm>
        </p:spPr>
        <p:txBody>
          <a:bodyPr>
            <a:normAutofit/>
          </a:bodyPr>
          <a:lstStyle/>
          <a:p>
            <a:pPr marL="137160" indent="0">
              <a:buNone/>
            </a:pPr>
            <a:r>
              <a:rPr lang="en-US" sz="3200" dirty="0">
                <a:effectLst>
                  <a:outerShdw blurRad="38100" dist="38100" dir="2700000" algn="tl">
                    <a:srgbClr val="000000">
                      <a:alpha val="43137"/>
                    </a:srgbClr>
                  </a:outerShdw>
                </a:effectLst>
              </a:rPr>
              <a:t>These funds continue to fulfill the purpose of the original bequest to “enable the Monthly and Preparative Meetings of North Carolina Yearly Meeting of Friends [through its successor organizations] to carry on their ministries of worship, education and fellowship.” </a:t>
            </a:r>
          </a:p>
        </p:txBody>
      </p:sp>
    </p:spTree>
    <p:extLst>
      <p:ext uri="{BB962C8B-B14F-4D97-AF65-F5344CB8AC3E}">
        <p14:creationId xmlns:p14="http://schemas.microsoft.com/office/powerpoint/2010/main" val="419421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C30C-D354-4309-8ABB-EC0A687AECBC}"/>
              </a:ext>
            </a:extLst>
          </p:cNvPr>
          <p:cNvSpPr>
            <a:spLocks noGrp="1"/>
          </p:cNvSpPr>
          <p:nvPr>
            <p:ph type="title"/>
          </p:nvPr>
        </p:nvSpPr>
        <p:spPr>
          <a:xfrm>
            <a:off x="609600" y="263271"/>
            <a:ext cx="10972800" cy="1638681"/>
          </a:xfrm>
        </p:spPr>
        <p:txBody>
          <a:bodyPr>
            <a:normAutofit fontScale="90000"/>
          </a:bodyPr>
          <a:lstStyle/>
          <a:p>
            <a:r>
              <a:rPr lang="en-US" sz="4000" dirty="0">
                <a:solidFill>
                  <a:schemeClr val="tx1"/>
                </a:solidFill>
              </a:rPr>
              <a:t>Christian Vocations Loan Repayments</a:t>
            </a:r>
            <a:br>
              <a:rPr lang="en-US" sz="4000" dirty="0">
                <a:solidFill>
                  <a:schemeClr val="tx1"/>
                </a:solidFill>
              </a:rPr>
            </a:br>
            <a:r>
              <a:rPr lang="en-US" sz="4000" dirty="0">
                <a:solidFill>
                  <a:schemeClr val="tx1"/>
                </a:solidFill>
              </a:rPr>
              <a:t>12/31/18</a:t>
            </a:r>
            <a:r>
              <a:rPr lang="en-US" dirty="0">
                <a:solidFill>
                  <a:schemeClr val="tx1"/>
                </a:solidFill>
              </a:rPr>
              <a:t/>
            </a:r>
            <a:br>
              <a:rPr lang="en-US" dirty="0">
                <a:solidFill>
                  <a:schemeClr val="tx1"/>
                </a:solidFill>
              </a:rPr>
            </a:br>
            <a:endParaRPr lang="en-US" sz="4000" dirty="0">
              <a:solidFill>
                <a:schemeClr val="tx1"/>
              </a:solidFill>
            </a:endParaRPr>
          </a:p>
        </p:txBody>
      </p:sp>
      <p:sp>
        <p:nvSpPr>
          <p:cNvPr id="3" name="Content Placeholder 2">
            <a:extLst>
              <a:ext uri="{FF2B5EF4-FFF2-40B4-BE49-F238E27FC236}">
                <a16:creationId xmlns:a16="http://schemas.microsoft.com/office/drawing/2014/main" xmlns="" id="{D38D3E7B-27B9-4CD4-B59E-6372D293F38C}"/>
              </a:ext>
            </a:extLst>
          </p:cNvPr>
          <p:cNvSpPr>
            <a:spLocks noGrp="1"/>
          </p:cNvSpPr>
          <p:nvPr>
            <p:ph idx="1"/>
          </p:nvPr>
        </p:nvSpPr>
        <p:spPr>
          <a:xfrm>
            <a:off x="321564" y="2187702"/>
            <a:ext cx="11548872" cy="3822192"/>
          </a:xfrm>
        </p:spPr>
        <p:txBody>
          <a:bodyPr>
            <a:normAutofit fontScale="92500" lnSpcReduction="10000"/>
          </a:bodyPr>
          <a:lstStyle/>
          <a:p>
            <a:r>
              <a:rPr lang="en-US" dirty="0">
                <a:effectLst>
                  <a:outerShdw blurRad="38100" dist="38100" dir="2700000" algn="tl">
                    <a:srgbClr val="000000">
                      <a:alpha val="43137"/>
                    </a:srgbClr>
                  </a:outerShdw>
                </a:effectLst>
              </a:rPr>
              <a:t>Two loan recipients are regularly repaying their loan.</a:t>
            </a:r>
          </a:p>
          <a:p>
            <a:r>
              <a:rPr lang="en-US" dirty="0">
                <a:effectLst>
                  <a:outerShdw blurRad="38100" dist="38100" dir="2700000" algn="tl">
                    <a:srgbClr val="000000">
                      <a:alpha val="43137"/>
                    </a:srgbClr>
                  </a:outerShdw>
                </a:effectLst>
              </a:rPr>
              <a:t>Two loan recipients continue to repay through service.</a:t>
            </a:r>
          </a:p>
          <a:p>
            <a:r>
              <a:rPr lang="en-US" dirty="0">
                <a:effectLst>
                  <a:outerShdw blurRad="38100" dist="38100" dir="2700000" algn="tl">
                    <a:srgbClr val="000000">
                      <a:alpha val="43137"/>
                    </a:srgbClr>
                  </a:outerShdw>
                </a:effectLst>
              </a:rPr>
              <a:t>Seven  recipients have outstanding loans but no longer serve FCNC/NCFF.</a:t>
            </a:r>
          </a:p>
          <a:p>
            <a:pPr lvl="1"/>
            <a:r>
              <a:rPr lang="en-US" sz="2800" dirty="0">
                <a:effectLst>
                  <a:outerShdw blurRad="38100" dist="38100" dir="2700000" algn="tl">
                    <a:srgbClr val="000000">
                      <a:alpha val="43137"/>
                    </a:srgbClr>
                  </a:outerShdw>
                </a:effectLst>
              </a:rPr>
              <a:t>Five have acknowledged their debt with a responsibility to repay </a:t>
            </a:r>
            <a:r>
              <a:rPr lang="en-US" sz="2800" dirty="0">
                <a:solidFill>
                  <a:srgbClr val="FFFF00"/>
                </a:solidFill>
                <a:effectLst>
                  <a:outerShdw blurRad="38100" dist="38100" dir="2700000" algn="tl">
                    <a:srgbClr val="000000">
                      <a:alpha val="43137"/>
                    </a:srgbClr>
                  </a:outerShdw>
                </a:effectLst>
              </a:rPr>
              <a:t>(two of these have begun repayment in 2019).</a:t>
            </a:r>
          </a:p>
          <a:p>
            <a:pPr lvl="1"/>
            <a:r>
              <a:rPr lang="en-US" sz="2800" dirty="0">
                <a:effectLst>
                  <a:outerShdw blurRad="38100" dist="38100" dir="2700000" algn="tl">
                    <a:srgbClr val="000000">
                      <a:alpha val="43137"/>
                    </a:srgbClr>
                  </a:outerShdw>
                </a:effectLst>
              </a:rPr>
              <a:t>One denies owing since NCYM “no longer exists.”</a:t>
            </a:r>
          </a:p>
          <a:p>
            <a:pPr lvl="1"/>
            <a:r>
              <a:rPr lang="en-US" sz="2800" dirty="0">
                <a:effectLst>
                  <a:outerShdw blurRad="38100" dist="38100" dir="2700000" algn="tl">
                    <a:srgbClr val="000000">
                      <a:alpha val="43137"/>
                    </a:srgbClr>
                  </a:outerShdw>
                </a:effectLst>
              </a:rPr>
              <a:t>One graduated in May 2018 </a:t>
            </a:r>
            <a:r>
              <a:rPr lang="en-US" sz="2800" dirty="0">
                <a:solidFill>
                  <a:srgbClr val="FFFF00"/>
                </a:solidFill>
                <a:effectLst>
                  <a:outerShdw blurRad="38100" dist="38100" dir="2700000" algn="tl">
                    <a:srgbClr val="000000">
                      <a:alpha val="43137"/>
                    </a:srgbClr>
                  </a:outerShdw>
                </a:effectLst>
              </a:rPr>
              <a:t>(served as campus pastor at Friends Campus Ministry–Raleigh fall semester 2018).</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5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C30C-D354-4309-8ABB-EC0A687AECBC}"/>
              </a:ext>
            </a:extLst>
          </p:cNvPr>
          <p:cNvSpPr>
            <a:spLocks noGrp="1"/>
          </p:cNvSpPr>
          <p:nvPr>
            <p:ph type="title"/>
          </p:nvPr>
        </p:nvSpPr>
        <p:spPr>
          <a:xfrm>
            <a:off x="609600" y="247650"/>
            <a:ext cx="10972800" cy="1571181"/>
          </a:xfrm>
        </p:spPr>
        <p:txBody>
          <a:bodyPr>
            <a:normAutofit fontScale="90000"/>
          </a:bodyPr>
          <a:lstStyle/>
          <a:p>
            <a:r>
              <a:rPr lang="en-US" sz="4000" dirty="0">
                <a:solidFill>
                  <a:schemeClr val="tx1"/>
                </a:solidFill>
              </a:rPr>
              <a:t>Christian Vocations Loan Repayments</a:t>
            </a:r>
            <a:br>
              <a:rPr lang="en-US" sz="4000" dirty="0">
                <a:solidFill>
                  <a:schemeClr val="tx1"/>
                </a:solidFill>
              </a:rPr>
            </a:br>
            <a:r>
              <a:rPr lang="en-US" sz="4000" dirty="0">
                <a:solidFill>
                  <a:schemeClr val="tx1"/>
                </a:solidFill>
              </a:rPr>
              <a:t>12/31/18</a:t>
            </a:r>
            <a:r>
              <a:rPr lang="en-US" dirty="0">
                <a:solidFill>
                  <a:schemeClr val="tx1"/>
                </a:solidFill>
              </a:rPr>
              <a:t/>
            </a:r>
            <a:br>
              <a:rPr lang="en-US" dirty="0">
                <a:solidFill>
                  <a:schemeClr val="tx1"/>
                </a:solidFill>
              </a:rPr>
            </a:br>
            <a:endParaRPr lang="en-US" sz="4000" dirty="0">
              <a:solidFill>
                <a:schemeClr val="tx1"/>
              </a:solidFill>
            </a:endParaRPr>
          </a:p>
        </p:txBody>
      </p:sp>
      <p:sp>
        <p:nvSpPr>
          <p:cNvPr id="3" name="Content Placeholder 2">
            <a:extLst>
              <a:ext uri="{FF2B5EF4-FFF2-40B4-BE49-F238E27FC236}">
                <a16:creationId xmlns:a16="http://schemas.microsoft.com/office/drawing/2014/main" xmlns="" id="{D38D3E7B-27B9-4CD4-B59E-6372D293F38C}"/>
              </a:ext>
            </a:extLst>
          </p:cNvPr>
          <p:cNvSpPr>
            <a:spLocks noGrp="1"/>
          </p:cNvSpPr>
          <p:nvPr>
            <p:ph idx="1"/>
          </p:nvPr>
        </p:nvSpPr>
        <p:spPr>
          <a:xfrm>
            <a:off x="609600" y="2084832"/>
            <a:ext cx="10972800" cy="4224528"/>
          </a:xfrm>
        </p:spPr>
        <p:txBody>
          <a:bodyPr/>
          <a:lstStyle/>
          <a:p>
            <a:pPr marL="137160" indent="0">
              <a:buNone/>
            </a:pPr>
            <a:r>
              <a:rPr lang="en-US" sz="3200" dirty="0">
                <a:effectLst>
                  <a:outerShdw blurRad="38100" dist="38100" dir="2700000" algn="tl">
                    <a:srgbClr val="000000">
                      <a:alpha val="43137"/>
                    </a:srgbClr>
                  </a:outerShdw>
                </a:effectLst>
              </a:rPr>
              <a:t>For the seven loan recipients not serving and not repaying Christian Vocation Loans:</a:t>
            </a:r>
          </a:p>
          <a:p>
            <a:pPr lvl="1"/>
            <a:r>
              <a:rPr lang="en-US" sz="3200" dirty="0">
                <a:effectLst>
                  <a:outerShdw blurRad="38100" dist="38100" dir="2700000" algn="tl">
                    <a:srgbClr val="000000">
                      <a:alpha val="43137"/>
                    </a:srgbClr>
                  </a:outerShdw>
                </a:effectLst>
              </a:rPr>
              <a:t>Total Due ----------$33,500</a:t>
            </a:r>
          </a:p>
          <a:p>
            <a:pPr lvl="1"/>
            <a:r>
              <a:rPr lang="en-US" sz="3200" dirty="0">
                <a:effectLst>
                  <a:outerShdw blurRad="38100" dist="38100" dir="2700000" algn="tl">
                    <a:srgbClr val="000000">
                      <a:alpha val="43137"/>
                    </a:srgbClr>
                  </a:outerShdw>
                </a:effectLst>
              </a:rPr>
              <a:t>Total “Acknowledged” --------$27,500</a:t>
            </a:r>
          </a:p>
          <a:p>
            <a:pPr lvl="1"/>
            <a:r>
              <a:rPr lang="en-US" sz="3200" dirty="0">
                <a:effectLst>
                  <a:outerShdw blurRad="38100" dist="38100" dir="2700000" algn="tl">
                    <a:srgbClr val="000000">
                      <a:alpha val="43137"/>
                    </a:srgbClr>
                  </a:outerShdw>
                </a:effectLst>
              </a:rPr>
              <a:t>Total Received as of 12/31/18 ------ $0 </a:t>
            </a:r>
          </a:p>
          <a:p>
            <a:endParaRPr lang="en-US" dirty="0"/>
          </a:p>
        </p:txBody>
      </p:sp>
    </p:spTree>
    <p:extLst>
      <p:ext uri="{BB962C8B-B14F-4D97-AF65-F5344CB8AC3E}">
        <p14:creationId xmlns:p14="http://schemas.microsoft.com/office/powerpoint/2010/main" val="286727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C30C-D354-4309-8ABB-EC0A687AECBC}"/>
              </a:ext>
            </a:extLst>
          </p:cNvPr>
          <p:cNvSpPr>
            <a:spLocks noGrp="1"/>
          </p:cNvSpPr>
          <p:nvPr>
            <p:ph type="title"/>
          </p:nvPr>
        </p:nvSpPr>
        <p:spPr>
          <a:xfrm>
            <a:off x="609600" y="247650"/>
            <a:ext cx="10972800" cy="1571181"/>
          </a:xfrm>
        </p:spPr>
        <p:txBody>
          <a:bodyPr>
            <a:normAutofit fontScale="90000"/>
          </a:bodyPr>
          <a:lstStyle/>
          <a:p>
            <a:r>
              <a:rPr lang="en-US" sz="4000" dirty="0">
                <a:solidFill>
                  <a:schemeClr val="tx1"/>
                </a:solidFill>
              </a:rPr>
              <a:t>Christian Vocations Loan Repayments</a:t>
            </a:r>
            <a:br>
              <a:rPr lang="en-US" sz="4000" dirty="0">
                <a:solidFill>
                  <a:schemeClr val="tx1"/>
                </a:solidFill>
              </a:rPr>
            </a:br>
            <a:r>
              <a:rPr lang="en-US" sz="4000" dirty="0">
                <a:solidFill>
                  <a:srgbClr val="FFFF00"/>
                </a:solidFill>
              </a:rPr>
              <a:t>9/30/19</a:t>
            </a:r>
            <a:r>
              <a:rPr lang="en-US" dirty="0">
                <a:solidFill>
                  <a:schemeClr val="tx1"/>
                </a:solidFill>
              </a:rPr>
              <a:t/>
            </a:r>
            <a:br>
              <a:rPr lang="en-US" dirty="0">
                <a:solidFill>
                  <a:schemeClr val="tx1"/>
                </a:solidFill>
              </a:rPr>
            </a:br>
            <a:endParaRPr lang="en-US" sz="4000" dirty="0">
              <a:solidFill>
                <a:schemeClr val="tx1"/>
              </a:solidFill>
            </a:endParaRPr>
          </a:p>
        </p:txBody>
      </p:sp>
      <p:sp>
        <p:nvSpPr>
          <p:cNvPr id="3" name="Content Placeholder 2">
            <a:extLst>
              <a:ext uri="{FF2B5EF4-FFF2-40B4-BE49-F238E27FC236}">
                <a16:creationId xmlns:a16="http://schemas.microsoft.com/office/drawing/2014/main" xmlns="" id="{D38D3E7B-27B9-4CD4-B59E-6372D293F38C}"/>
              </a:ext>
            </a:extLst>
          </p:cNvPr>
          <p:cNvSpPr>
            <a:spLocks noGrp="1"/>
          </p:cNvSpPr>
          <p:nvPr>
            <p:ph idx="1"/>
          </p:nvPr>
        </p:nvSpPr>
        <p:spPr>
          <a:xfrm>
            <a:off x="609600" y="2084832"/>
            <a:ext cx="10972800" cy="4224528"/>
          </a:xfrm>
        </p:spPr>
        <p:txBody>
          <a:bodyPr/>
          <a:lstStyle/>
          <a:p>
            <a:pPr marL="137160" indent="0">
              <a:buNone/>
            </a:pPr>
            <a:r>
              <a:rPr lang="en-US" sz="3200" dirty="0">
                <a:effectLst>
                  <a:outerShdw blurRad="38100" dist="38100" dir="2700000" algn="tl">
                    <a:srgbClr val="000000">
                      <a:alpha val="43137"/>
                    </a:srgbClr>
                  </a:outerShdw>
                </a:effectLst>
              </a:rPr>
              <a:t>For the </a:t>
            </a:r>
            <a:r>
              <a:rPr lang="en-US" sz="3200" strike="sngStrike" dirty="0">
                <a:effectLst>
                  <a:outerShdw blurRad="38100" dist="38100" dir="2700000" algn="tl">
                    <a:srgbClr val="000000">
                      <a:alpha val="43137"/>
                    </a:srgbClr>
                  </a:outerShdw>
                </a:effectLst>
              </a:rPr>
              <a:t>seven</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five</a:t>
            </a:r>
            <a:r>
              <a:rPr lang="en-US" sz="3200" dirty="0">
                <a:solidFill>
                  <a:srgbClr val="FF00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loan recipients not serving and not repaying Christian Vocation Loans:</a:t>
            </a:r>
          </a:p>
          <a:p>
            <a:pPr lvl="1"/>
            <a:r>
              <a:rPr lang="en-US" sz="3200" dirty="0">
                <a:effectLst>
                  <a:outerShdw blurRad="38100" dist="38100" dir="2700000" algn="tl">
                    <a:srgbClr val="000000">
                      <a:alpha val="43137"/>
                    </a:srgbClr>
                  </a:outerShdw>
                </a:effectLst>
              </a:rPr>
              <a:t>Total Due ----------$20,750</a:t>
            </a:r>
          </a:p>
          <a:p>
            <a:pPr lvl="1"/>
            <a:r>
              <a:rPr lang="en-US" sz="3200" dirty="0">
                <a:effectLst>
                  <a:outerShdw blurRad="38100" dist="38100" dir="2700000" algn="tl">
                    <a:srgbClr val="000000">
                      <a:alpha val="43137"/>
                    </a:srgbClr>
                  </a:outerShdw>
                </a:effectLst>
              </a:rPr>
              <a:t>Total “Acknowledged” --------$14,750</a:t>
            </a:r>
          </a:p>
          <a:p>
            <a:pPr lvl="1"/>
            <a:r>
              <a:rPr lang="en-US" sz="3200" dirty="0">
                <a:effectLst>
                  <a:outerShdw blurRad="38100" dist="38100" dir="2700000" algn="tl">
                    <a:srgbClr val="000000">
                      <a:alpha val="43137"/>
                    </a:srgbClr>
                  </a:outerShdw>
                </a:effectLst>
              </a:rPr>
              <a:t>Total Received (from two now repaying) ------ $1,000</a:t>
            </a:r>
          </a:p>
          <a:p>
            <a:pPr marL="585216" lvl="1" indent="0">
              <a:buNone/>
            </a:pP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(these two owe a total of $12,750)</a:t>
            </a:r>
            <a:r>
              <a:rPr lang="en-US" sz="3200" dirty="0">
                <a:solidFill>
                  <a:srgbClr val="FF0000"/>
                </a:solidFill>
                <a:effectLst>
                  <a:outerShdw blurRad="38100" dist="38100" dir="2700000" algn="tl">
                    <a:srgbClr val="000000">
                      <a:alpha val="43137"/>
                    </a:srgbClr>
                  </a:outerShdw>
                </a:effectLst>
              </a:rPr>
              <a:t> </a:t>
            </a:r>
          </a:p>
          <a:p>
            <a:endParaRPr lang="en-US" dirty="0"/>
          </a:p>
        </p:txBody>
      </p:sp>
    </p:spTree>
    <p:extLst>
      <p:ext uri="{BB962C8B-B14F-4D97-AF65-F5344CB8AC3E}">
        <p14:creationId xmlns:p14="http://schemas.microsoft.com/office/powerpoint/2010/main" val="424414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p:txBody>
          <a:bodyPr>
            <a:normAutofit/>
          </a:bodyPr>
          <a:lstStyle/>
          <a:p>
            <a:pPr marL="137160" indent="0" algn="ctr">
              <a:buNone/>
            </a:pPr>
            <a:r>
              <a:rPr lang="en-US" sz="2600" i="1" dirty="0">
                <a:solidFill>
                  <a:srgbClr val="FFFF00"/>
                </a:solidFill>
              </a:rPr>
              <a:t>Those present approved of accepting the report regarding the refunding of Dr. J. R. Williams grants and the repayment of Christian Vocations loans by NCYM, Inc. Board member,  Mary Anna </a:t>
            </a:r>
            <a:r>
              <a:rPr lang="en-US" sz="2600" i="1" dirty="0" err="1">
                <a:solidFill>
                  <a:srgbClr val="FFFF00"/>
                </a:solidFill>
              </a:rPr>
              <a:t>McCullen</a:t>
            </a:r>
            <a:r>
              <a:rPr lang="en-US" sz="2600" i="1" dirty="0">
                <a:solidFill>
                  <a:srgbClr val="FFFF00"/>
                </a:solidFill>
              </a:rPr>
              <a:t>, as presented.</a:t>
            </a:r>
          </a:p>
        </p:txBody>
      </p:sp>
    </p:spTree>
    <p:extLst>
      <p:ext uri="{BB962C8B-B14F-4D97-AF65-F5344CB8AC3E}">
        <p14:creationId xmlns:p14="http://schemas.microsoft.com/office/powerpoint/2010/main" val="149914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97626-C302-4C58-B406-4F8924F429C2}"/>
              </a:ext>
            </a:extLst>
          </p:cNvPr>
          <p:cNvSpPr>
            <a:spLocks noGrp="1"/>
          </p:cNvSpPr>
          <p:nvPr>
            <p:ph type="title"/>
          </p:nvPr>
        </p:nvSpPr>
        <p:spPr>
          <a:xfrm>
            <a:off x="609600" y="1783398"/>
            <a:ext cx="10972800" cy="1791906"/>
          </a:xfrm>
        </p:spPr>
        <p:txBody>
          <a:bodyPr>
            <a:normAutofit fontScale="90000"/>
          </a:bodyPr>
          <a:lstStyle/>
          <a:p>
            <a:r>
              <a:rPr lang="en-US" sz="4400" dirty="0">
                <a:solidFill>
                  <a:schemeClr val="tx1"/>
                </a:solidFill>
              </a:rPr>
              <a:t>MOWA Choctaw Friends Center</a:t>
            </a:r>
            <a:br>
              <a:rPr lang="en-US" sz="4400" dirty="0">
                <a:solidFill>
                  <a:schemeClr val="tx1"/>
                </a:solidFill>
              </a:rPr>
            </a:br>
            <a:r>
              <a:rPr lang="en-US" dirty="0">
                <a:solidFill>
                  <a:schemeClr val="tx1"/>
                </a:solidFill>
              </a:rPr>
              <a:t/>
            </a:r>
            <a:br>
              <a:rPr lang="en-US" dirty="0">
                <a:solidFill>
                  <a:schemeClr val="tx1"/>
                </a:solidFill>
              </a:rPr>
            </a:br>
            <a:r>
              <a:rPr lang="en-US" sz="4000" dirty="0">
                <a:solidFill>
                  <a:schemeClr val="tx1"/>
                </a:solidFill>
              </a:rPr>
              <a:t>Don Farlow</a:t>
            </a:r>
            <a:br>
              <a:rPr lang="en-US" sz="4000" dirty="0">
                <a:solidFill>
                  <a:schemeClr val="tx1"/>
                </a:solidFill>
              </a:rPr>
            </a:br>
            <a:r>
              <a:rPr lang="en-US" sz="4000" dirty="0">
                <a:solidFill>
                  <a:schemeClr val="tx1"/>
                </a:solidFill>
              </a:rPr>
              <a:t>NCYM, Inc. Board</a:t>
            </a:r>
          </a:p>
        </p:txBody>
      </p:sp>
    </p:spTree>
    <p:extLst>
      <p:ext uri="{BB962C8B-B14F-4D97-AF65-F5344CB8AC3E}">
        <p14:creationId xmlns:p14="http://schemas.microsoft.com/office/powerpoint/2010/main" val="8045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33550"/>
          </a:xfrm>
        </p:spPr>
        <p:txBody>
          <a:bodyPr>
            <a:noAutofit/>
          </a:bodyPr>
          <a:lstStyle/>
          <a:p>
            <a:r>
              <a:rPr lang="en-US" sz="3200" dirty="0">
                <a:solidFill>
                  <a:schemeClr val="tx1"/>
                </a:solidFill>
              </a:rPr>
              <a:t>MOWA-Choctaw Friends Center</a:t>
            </a:r>
            <a:br>
              <a:rPr lang="en-US" sz="3200" dirty="0">
                <a:solidFill>
                  <a:schemeClr val="tx1"/>
                </a:solidFill>
              </a:rPr>
            </a:br>
            <a:r>
              <a:rPr lang="en-US" sz="3200" dirty="0">
                <a:solidFill>
                  <a:schemeClr val="tx1"/>
                </a:solidFill>
              </a:rPr>
              <a:t>2018 Annual Meeting</a:t>
            </a:r>
            <a:br>
              <a:rPr lang="en-US" sz="3200" dirty="0">
                <a:solidFill>
                  <a:schemeClr val="tx1"/>
                </a:solidFill>
              </a:rPr>
            </a:br>
            <a:r>
              <a:rPr lang="en-US" sz="3200" u="sng" dirty="0">
                <a:solidFill>
                  <a:schemeClr val="tx1"/>
                </a:solidFill>
              </a:rPr>
              <a:t>Transfer of Property and Program</a:t>
            </a:r>
          </a:p>
        </p:txBody>
      </p:sp>
      <p:sp>
        <p:nvSpPr>
          <p:cNvPr id="3" name="TextBox 2">
            <a:extLst>
              <a:ext uri="{FF2B5EF4-FFF2-40B4-BE49-F238E27FC236}">
                <a16:creationId xmlns:a16="http://schemas.microsoft.com/office/drawing/2014/main" xmlns="" id="{6A3B1067-4D4C-4D8F-ABFA-C1F40ACE9679}"/>
              </a:ext>
            </a:extLst>
          </p:cNvPr>
          <p:cNvSpPr txBox="1"/>
          <p:nvPr/>
        </p:nvSpPr>
        <p:spPr>
          <a:xfrm>
            <a:off x="834290" y="1417110"/>
            <a:ext cx="11003761" cy="544764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Absence of Association commitment to leadership and financial support under new structure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200" dirty="0">
                <a:solidFill>
                  <a:prstClr val="white"/>
                </a:solidFill>
                <a:effectLst>
                  <a:outerShdw blurRad="38100" dist="38100" dir="2700000" algn="tl">
                    <a:srgbClr val="000000">
                      <a:alpha val="43137"/>
                    </a:srgbClr>
                  </a:outerShdw>
                </a:effectLst>
                <a:latin typeface="Book Antiqua"/>
              </a:rPr>
              <a:t>Absence of funding for on-site management (Director)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200" dirty="0">
                <a:solidFill>
                  <a:prstClr val="white"/>
                </a:solidFill>
                <a:effectLst>
                  <a:outerShdw blurRad="38100" dist="38100" dir="2700000" algn="tl">
                    <a:srgbClr val="000000">
                      <a:alpha val="43137"/>
                    </a:srgbClr>
                  </a:outerShdw>
                </a:effectLst>
                <a:latin typeface="Book Antiqua"/>
              </a:rPr>
              <a:t>Absence of funding for deferred maintenance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200" dirty="0">
                <a:solidFill>
                  <a:prstClr val="white"/>
                </a:solidFill>
                <a:effectLst>
                  <a:outerShdw blurRad="38100" dist="38100" dir="2700000" algn="tl">
                    <a:srgbClr val="000000">
                      <a:alpha val="43137"/>
                    </a:srgbClr>
                  </a:outerShdw>
                </a:effectLst>
                <a:latin typeface="Book Antiqua"/>
              </a:rPr>
              <a:t>Consideration of liability without on-site management and repairs to the Center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200" dirty="0">
                <a:solidFill>
                  <a:prstClr val="white"/>
                </a:solidFill>
                <a:effectLst>
                  <a:outerShdw blurRad="38100" dist="38100" dir="2700000" algn="tl">
                    <a:srgbClr val="000000">
                      <a:alpha val="43137"/>
                    </a:srgbClr>
                  </a:outerShdw>
                </a:effectLst>
                <a:latin typeface="Book Antiqua"/>
              </a:rPr>
              <a:t>Consideration of</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 the ACFIA intent to return the center to local control </a:t>
            </a:r>
            <a:endParaRPr lang="en-US" sz="3200" dirty="0">
              <a:solidFill>
                <a:prstClr val="white"/>
              </a:solidFill>
              <a:effectLst>
                <a:outerShdw blurRad="38100" dist="38100" dir="2700000" algn="tl">
                  <a:srgbClr val="000000">
                    <a:alpha val="43137"/>
                  </a:srgbClr>
                </a:outerShdw>
              </a:effectLst>
              <a:latin typeface="Book Antiqua"/>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Consideration of how </a:t>
            </a:r>
            <a:r>
              <a:rPr lang="en-US" sz="3200" dirty="0">
                <a:solidFill>
                  <a:prstClr val="white"/>
                </a:solidFill>
                <a:effectLst>
                  <a:outerShdw blurRad="38100" dist="38100" dir="2700000" algn="tl">
                    <a:srgbClr val="000000">
                      <a:alpha val="43137"/>
                    </a:srgbClr>
                  </a:outerShdw>
                </a:effectLst>
                <a:latin typeface="Book Antiqua"/>
              </a:rPr>
              <a:t>the original </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mission/vision/ purpose of the Center </a:t>
            </a:r>
            <a:r>
              <a:rPr lang="en-US" sz="3200" dirty="0">
                <a:solidFill>
                  <a:prstClr val="white"/>
                </a:solidFill>
                <a:effectLst>
                  <a:outerShdw blurRad="38100" dist="38100" dir="2700000" algn="tl">
                    <a:srgbClr val="000000">
                      <a:alpha val="43137"/>
                    </a:srgbClr>
                  </a:outerShdw>
                </a:effectLst>
                <a:latin typeface="Book Antiqua"/>
              </a:rPr>
              <a:t>can</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 be accomplished in the future</a:t>
            </a:r>
          </a:p>
        </p:txBody>
      </p:sp>
    </p:spTree>
    <p:extLst>
      <p:ext uri="{BB962C8B-B14F-4D97-AF65-F5344CB8AC3E}">
        <p14:creationId xmlns:p14="http://schemas.microsoft.com/office/powerpoint/2010/main" val="88441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326"/>
            <a:ext cx="12192000" cy="1216799"/>
          </a:xfrm>
        </p:spPr>
        <p:txBody>
          <a:bodyPr>
            <a:noAutofit/>
          </a:bodyPr>
          <a:lstStyle/>
          <a:p>
            <a:r>
              <a:rPr lang="en-US" sz="3200" dirty="0">
                <a:solidFill>
                  <a:schemeClr val="tx1"/>
                </a:solidFill>
              </a:rPr>
              <a:t>MOWA-Choctaw Friends Center</a:t>
            </a:r>
            <a:br>
              <a:rPr lang="en-US" sz="3200" dirty="0">
                <a:solidFill>
                  <a:schemeClr val="tx1"/>
                </a:solidFill>
              </a:rPr>
            </a:br>
            <a:r>
              <a:rPr lang="en-US" sz="3200" dirty="0">
                <a:solidFill>
                  <a:srgbClr val="FFFF00"/>
                </a:solidFill>
              </a:rPr>
              <a:t>Subsequent to 2018 Annual Meeting</a:t>
            </a:r>
            <a:r>
              <a:rPr lang="en-US" sz="3200" dirty="0">
                <a:solidFill>
                  <a:schemeClr val="tx1"/>
                </a:solidFill>
              </a:rPr>
              <a:t/>
            </a:r>
            <a:br>
              <a:rPr lang="en-US" sz="3200" dirty="0">
                <a:solidFill>
                  <a:schemeClr val="tx1"/>
                </a:solidFill>
              </a:rPr>
            </a:br>
            <a:endParaRPr lang="en-US" sz="3200" u="sng" dirty="0">
              <a:solidFill>
                <a:schemeClr val="tx1"/>
              </a:solidFill>
            </a:endParaRPr>
          </a:p>
        </p:txBody>
      </p:sp>
      <p:sp>
        <p:nvSpPr>
          <p:cNvPr id="3" name="TextBox 2">
            <a:extLst>
              <a:ext uri="{FF2B5EF4-FFF2-40B4-BE49-F238E27FC236}">
                <a16:creationId xmlns:a16="http://schemas.microsoft.com/office/drawing/2014/main" xmlns="" id="{6A3B1067-4D4C-4D8F-ABFA-C1F40ACE9679}"/>
              </a:ext>
            </a:extLst>
          </p:cNvPr>
          <p:cNvSpPr txBox="1"/>
          <p:nvPr/>
        </p:nvSpPr>
        <p:spPr>
          <a:xfrm>
            <a:off x="439131" y="999808"/>
            <a:ext cx="11457496" cy="569386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white"/>
                </a:solidFill>
                <a:effectLst>
                  <a:outerShdw blurRad="38100" dist="38100" dir="2700000" algn="tl">
                    <a:srgbClr val="000000">
                      <a:alpha val="43137"/>
                    </a:srgbClr>
                  </a:outerShdw>
                </a:effectLst>
                <a:latin typeface="Book Antiqua"/>
              </a:rPr>
              <a:t>Representatives of NCYM, Inc. met with MOWA staff, local community and MOWA Choctaw Tribal Council in November 2018.</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white"/>
                </a:solidFill>
                <a:effectLst>
                  <a:outerShdw blurRad="38100" dist="38100" dir="2700000" algn="tl">
                    <a:srgbClr val="000000">
                      <a:alpha val="43137"/>
                    </a:srgbClr>
                  </a:outerShdw>
                </a:effectLst>
                <a:latin typeface="Book Antiqua"/>
              </a:rPr>
              <a:t>Resulted in a proposal from four local churches to establish a 501(c)(3) non-profit to operate the Center as “The Friends Center” (acknowledging the founding Friends)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After listening to the Tribal Council and “The Friends Center” representative, and weighing the initial mission of the Center, the respective focuses of the two groups, and receipt of The Friends Center, Inc. proposal, </a:t>
            </a:r>
            <a:r>
              <a:rPr lang="en-US" sz="2800" dirty="0">
                <a:solidFill>
                  <a:prstClr val="white"/>
                </a:solidFill>
                <a:effectLst>
                  <a:outerShdw blurRad="38100" dist="38100" dir="2700000" algn="tl">
                    <a:srgbClr val="000000">
                      <a:alpha val="43137"/>
                    </a:srgbClr>
                  </a:outerShdw>
                </a:effectLst>
                <a:latin typeface="Book Antiqua"/>
              </a:rPr>
              <a:t>proforma</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 budget and IRS 501(c)(3) Letter of Declaration</a:t>
            </a:r>
            <a:r>
              <a:rPr lang="en-US" sz="2800" dirty="0">
                <a:solidFill>
                  <a:prstClr val="white"/>
                </a:solidFill>
                <a:effectLst>
                  <a:outerShdw blurRad="38100" dist="38100" dir="2700000" algn="tl">
                    <a:srgbClr val="000000">
                      <a:alpha val="43137"/>
                    </a:srgbClr>
                  </a:outerShdw>
                </a:effectLst>
                <a:latin typeface="Book Antiqua"/>
              </a:rPr>
              <a:t>,  the NCYM, Inc. Board determined that “The Friends Center” provided the alternative most consistent with the founding purpose of MOWA Choctaw Friends Center.</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endParaRPr>
          </a:p>
        </p:txBody>
      </p:sp>
    </p:spTree>
    <p:extLst>
      <p:ext uri="{BB962C8B-B14F-4D97-AF65-F5344CB8AC3E}">
        <p14:creationId xmlns:p14="http://schemas.microsoft.com/office/powerpoint/2010/main" val="269680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326"/>
            <a:ext cx="12192000" cy="1216799"/>
          </a:xfrm>
        </p:spPr>
        <p:txBody>
          <a:bodyPr>
            <a:noAutofit/>
          </a:bodyPr>
          <a:lstStyle/>
          <a:p>
            <a:r>
              <a:rPr lang="en-US" sz="3200" dirty="0">
                <a:solidFill>
                  <a:schemeClr val="tx1"/>
                </a:solidFill>
              </a:rPr>
              <a:t>MOWA-Choctaw Friends Center</a:t>
            </a:r>
            <a:br>
              <a:rPr lang="en-US" sz="3200" dirty="0">
                <a:solidFill>
                  <a:schemeClr val="tx1"/>
                </a:solidFill>
              </a:rPr>
            </a:br>
            <a:r>
              <a:rPr lang="en-US" sz="3200" dirty="0">
                <a:solidFill>
                  <a:srgbClr val="FFFF00"/>
                </a:solidFill>
              </a:rPr>
              <a:t>Subsequent to 2018 Annual Meeting</a:t>
            </a:r>
            <a:r>
              <a:rPr lang="en-US" sz="3200" dirty="0">
                <a:solidFill>
                  <a:schemeClr val="tx1"/>
                </a:solidFill>
              </a:rPr>
              <a:t/>
            </a:r>
            <a:br>
              <a:rPr lang="en-US" sz="3200" dirty="0">
                <a:solidFill>
                  <a:schemeClr val="tx1"/>
                </a:solidFill>
              </a:rPr>
            </a:br>
            <a:endParaRPr lang="en-US" sz="3200" u="sng" dirty="0">
              <a:solidFill>
                <a:schemeClr val="tx1"/>
              </a:solidFill>
            </a:endParaRPr>
          </a:p>
        </p:txBody>
      </p:sp>
      <p:sp>
        <p:nvSpPr>
          <p:cNvPr id="3" name="TextBox 2">
            <a:extLst>
              <a:ext uri="{FF2B5EF4-FFF2-40B4-BE49-F238E27FC236}">
                <a16:creationId xmlns:a16="http://schemas.microsoft.com/office/drawing/2014/main" xmlns="" id="{6A3B1067-4D4C-4D8F-ABFA-C1F40ACE9679}"/>
              </a:ext>
            </a:extLst>
          </p:cNvPr>
          <p:cNvSpPr txBox="1"/>
          <p:nvPr/>
        </p:nvSpPr>
        <p:spPr>
          <a:xfrm>
            <a:off x="533400" y="876768"/>
            <a:ext cx="11125200" cy="61247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ea typeface="+mn-ea"/>
              <a:cs typeface="+mn-cs"/>
            </a:endParaRPr>
          </a:p>
          <a:p>
            <a:pPr marL="514350" marR="0" lvl="0" indent="-514350" algn="l" defTabSz="914400" rtl="0" eaLnBrk="1" fontAlgn="auto" latinLnBrk="0" hangingPunct="1">
              <a:lnSpc>
                <a:spcPct val="100000"/>
              </a:lnSpc>
              <a:spcBef>
                <a:spcPts val="0"/>
              </a:spcBef>
              <a:spcAft>
                <a:spcPts val="0"/>
              </a:spcAft>
              <a:buClrTx/>
              <a:buSzTx/>
              <a:buAutoNum type="arabicPeriod" startAt="4"/>
              <a:tabLst/>
              <a:defRPr/>
            </a:pPr>
            <a:r>
              <a:rPr lang="en-US" sz="2800" dirty="0">
                <a:solidFill>
                  <a:prstClr val="white"/>
                </a:solidFill>
                <a:effectLst>
                  <a:outerShdw blurRad="38100" dist="38100" dir="2700000" algn="tl">
                    <a:srgbClr val="000000">
                      <a:alpha val="43137"/>
                    </a:srgbClr>
                  </a:outerShdw>
                </a:effectLst>
                <a:latin typeface="Book Antiqua"/>
              </a:rPr>
              <a:t>Our attorney prepared an agreement that was signed August 13, 2019, agreeing to transfer the property and some initial funding from MOWA Choctaw Friends Center funds held by NCYM, Inc. to “The Friends Center, Inc.”</a:t>
            </a:r>
          </a:p>
          <a:p>
            <a:pPr marL="514350" indent="-514350">
              <a:buFontTx/>
              <a:buAutoNum type="arabicPeriod" startAt="4"/>
              <a:defRPr/>
            </a:pPr>
            <a:r>
              <a:rPr lang="en-US" sz="2800" dirty="0">
                <a:solidFill>
                  <a:prstClr val="white"/>
                </a:solidFill>
                <a:effectLst>
                  <a:outerShdw blurRad="38100" dist="38100" dir="2700000" algn="tl">
                    <a:srgbClr val="000000">
                      <a:alpha val="43137"/>
                    </a:srgbClr>
                  </a:outerShdw>
                </a:effectLst>
              </a:rPr>
              <a:t>“The Friends Center” welcomes our continued presence at the Center for special programming (summer VBS, sports camps, etc.)</a:t>
            </a:r>
          </a:p>
          <a:p>
            <a:pPr marL="514350" indent="-514350">
              <a:buFontTx/>
              <a:buAutoNum type="arabicPeriod" startAt="4"/>
              <a:defRPr/>
            </a:pPr>
            <a:r>
              <a:rPr lang="en-US" sz="2800" dirty="0">
                <a:solidFill>
                  <a:prstClr val="white"/>
                </a:solidFill>
                <a:effectLst>
                  <a:outerShdw blurRad="38100" dist="38100" dir="2700000" algn="tl">
                    <a:srgbClr val="000000">
                      <a:alpha val="43137"/>
                    </a:srgbClr>
                  </a:outerShdw>
                </a:effectLst>
              </a:rPr>
              <a:t>“The Friends Center” committed to: “educate the public (especially the Choctaw descendants) of the value of their personal heritage and teach them to respect the heritage of others; advocate integrity in the administration of Indian affairs and all public affairs, and bear testimony to the Christian faith and its practice”</a:t>
            </a:r>
          </a:p>
          <a:p>
            <a:pPr marL="514350" marR="0" lvl="0" indent="-514350" algn="l" defTabSz="914400" rtl="0" eaLnBrk="1" fontAlgn="auto" latinLnBrk="0" hangingPunct="1">
              <a:lnSpc>
                <a:spcPct val="100000"/>
              </a:lnSpc>
              <a:spcBef>
                <a:spcPts val="0"/>
              </a:spcBef>
              <a:spcAft>
                <a:spcPts val="0"/>
              </a:spcAft>
              <a:buClrTx/>
              <a:buSzTx/>
              <a:buAutoNum type="arabicPeriod" startAt="4"/>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ea typeface="+mn-ea"/>
              <a:cs typeface="+mn-cs"/>
            </a:endParaRPr>
          </a:p>
        </p:txBody>
      </p:sp>
    </p:spTree>
    <p:extLst>
      <p:ext uri="{BB962C8B-B14F-4D97-AF65-F5344CB8AC3E}">
        <p14:creationId xmlns:p14="http://schemas.microsoft.com/office/powerpoint/2010/main" val="32576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F81CB-1803-422D-827D-2ADC80213C54}"/>
              </a:ext>
            </a:extLst>
          </p:cNvPr>
          <p:cNvSpPr>
            <a:spLocks noGrp="1"/>
          </p:cNvSpPr>
          <p:nvPr>
            <p:ph type="title"/>
          </p:nvPr>
        </p:nvSpPr>
        <p:spPr>
          <a:xfrm>
            <a:off x="499872" y="213518"/>
            <a:ext cx="10972800" cy="2413698"/>
          </a:xfrm>
        </p:spPr>
        <p:txBody>
          <a:bodyPr>
            <a:normAutofit/>
          </a:bodyPr>
          <a:lstStyle/>
          <a:p>
            <a:r>
              <a:rPr lang="en-US" sz="4000" dirty="0">
                <a:solidFill>
                  <a:schemeClr val="tx1"/>
                </a:solidFill>
              </a:rPr>
              <a:t>NCYM, Inc.</a:t>
            </a:r>
            <a:br>
              <a:rPr lang="en-US" sz="4000" dirty="0">
                <a:solidFill>
                  <a:schemeClr val="tx1"/>
                </a:solidFill>
              </a:rPr>
            </a:br>
            <a:r>
              <a:rPr lang="en-US" sz="3600" b="0" dirty="0">
                <a:solidFill>
                  <a:schemeClr val="tx1"/>
                </a:solidFill>
                <a:latin typeface="+mn-lt"/>
                <a:cs typeface="Arial" panose="020B0604020202020204" pitchFamily="34" charset="0"/>
              </a:rPr>
              <a:t>[an integrated auxiliary </a:t>
            </a:r>
            <a:br>
              <a:rPr lang="en-US" sz="3600" b="0" dirty="0">
                <a:solidFill>
                  <a:schemeClr val="tx1"/>
                </a:solidFill>
                <a:latin typeface="+mn-lt"/>
                <a:cs typeface="Arial" panose="020B0604020202020204" pitchFamily="34" charset="0"/>
              </a:rPr>
            </a:br>
            <a:r>
              <a:rPr lang="en-US" sz="3600" b="0" dirty="0">
                <a:solidFill>
                  <a:schemeClr val="tx1"/>
                </a:solidFill>
                <a:latin typeface="+mn-lt"/>
                <a:cs typeface="Arial" panose="020B0604020202020204" pitchFamily="34" charset="0"/>
              </a:rPr>
              <a:t>of two associations of meetings </a:t>
            </a:r>
            <a:r>
              <a:rPr lang="en-US" sz="3600" b="0" dirty="0">
                <a:solidFill>
                  <a:schemeClr val="tx1"/>
                </a:solidFill>
                <a:cs typeface="Arial" panose="020B0604020202020204" pitchFamily="34" charset="0"/>
              </a:rPr>
              <a:t>(</a:t>
            </a:r>
            <a:r>
              <a:rPr lang="en-US" sz="3600" b="0" dirty="0">
                <a:solidFill>
                  <a:schemeClr val="tx1"/>
                </a:solidFill>
                <a:latin typeface="+mn-lt"/>
                <a:cs typeface="Arial" panose="020B0604020202020204" pitchFamily="34" charset="0"/>
              </a:rPr>
              <a:t>churches)]</a:t>
            </a:r>
          </a:p>
        </p:txBody>
      </p:sp>
      <p:sp>
        <p:nvSpPr>
          <p:cNvPr id="4" name="TextBox 3">
            <a:extLst>
              <a:ext uri="{FF2B5EF4-FFF2-40B4-BE49-F238E27FC236}">
                <a16:creationId xmlns:a16="http://schemas.microsoft.com/office/drawing/2014/main" xmlns="" id="{B5AC9434-07A0-4854-82D1-AC439E0AA711}"/>
              </a:ext>
            </a:extLst>
          </p:cNvPr>
          <p:cNvSpPr txBox="1"/>
          <p:nvPr/>
        </p:nvSpPr>
        <p:spPr>
          <a:xfrm>
            <a:off x="713232" y="3059871"/>
            <a:ext cx="10759440"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NCYM, Inc. Board is comprised of six members each from North Carolina Fellowship of Friends and Friends Church of North Carolina.  NCYM, Inc. exists to support the ministries and missions of Friends in North Carolina through these two associations of meetings (churches) and the subsidiaries and committees of NCYM, Inc. </a:t>
            </a:r>
          </a:p>
        </p:txBody>
      </p:sp>
    </p:spTree>
    <p:extLst>
      <p:ext uri="{BB962C8B-B14F-4D97-AF65-F5344CB8AC3E}">
        <p14:creationId xmlns:p14="http://schemas.microsoft.com/office/powerpoint/2010/main" val="22990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326"/>
            <a:ext cx="12192000" cy="1216799"/>
          </a:xfrm>
        </p:spPr>
        <p:txBody>
          <a:bodyPr>
            <a:noAutofit/>
          </a:bodyPr>
          <a:lstStyle/>
          <a:p>
            <a:r>
              <a:rPr lang="en-US" sz="3200" dirty="0">
                <a:solidFill>
                  <a:schemeClr val="tx1"/>
                </a:solidFill>
              </a:rPr>
              <a:t>MOWA-Choctaw Friends Center</a:t>
            </a:r>
            <a:br>
              <a:rPr lang="en-US" sz="3200" dirty="0">
                <a:solidFill>
                  <a:schemeClr val="tx1"/>
                </a:solidFill>
              </a:rPr>
            </a:br>
            <a:r>
              <a:rPr lang="en-US" sz="3200" dirty="0">
                <a:solidFill>
                  <a:srgbClr val="FFFF00"/>
                </a:solidFill>
              </a:rPr>
              <a:t>Subsequent to 2018 Annual Meeting</a:t>
            </a:r>
            <a:r>
              <a:rPr lang="en-US" sz="3200" dirty="0">
                <a:solidFill>
                  <a:schemeClr val="tx1"/>
                </a:solidFill>
              </a:rPr>
              <a:t/>
            </a:r>
            <a:br>
              <a:rPr lang="en-US" sz="3200" dirty="0">
                <a:solidFill>
                  <a:schemeClr val="tx1"/>
                </a:solidFill>
              </a:rPr>
            </a:br>
            <a:endParaRPr lang="en-US" sz="3200" u="sng" dirty="0">
              <a:solidFill>
                <a:schemeClr val="tx1"/>
              </a:solidFill>
            </a:endParaRPr>
          </a:p>
        </p:txBody>
      </p:sp>
      <p:sp>
        <p:nvSpPr>
          <p:cNvPr id="3" name="TextBox 2">
            <a:extLst>
              <a:ext uri="{FF2B5EF4-FFF2-40B4-BE49-F238E27FC236}">
                <a16:creationId xmlns:a16="http://schemas.microsoft.com/office/drawing/2014/main" xmlns="" id="{6A3B1067-4D4C-4D8F-ABFA-C1F40ACE9679}"/>
              </a:ext>
            </a:extLst>
          </p:cNvPr>
          <p:cNvSpPr txBox="1"/>
          <p:nvPr/>
        </p:nvSpPr>
        <p:spPr>
          <a:xfrm>
            <a:off x="533400" y="999808"/>
            <a:ext cx="11125200" cy="569386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a:rPr>
              <a:t>In this time of transition, “The Friends Center” can certainly utilize our continued support for both deferred maintenance and programming.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effectLst>
                  <a:outerShdw blurRad="38100" dist="38100" dir="2700000" algn="tl">
                    <a:srgbClr val="000000">
                      <a:alpha val="43137"/>
                    </a:srgbClr>
                  </a:outerShdw>
                </a:effectLst>
                <a:latin typeface="Book Antiqua"/>
              </a:rPr>
              <a:t>The Center is working with a local women-at-risk program, utilizing the Quaker Lodge as a shelter with resident leadership.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effectLst>
                  <a:outerShdw blurRad="38100" dist="38100" dir="2700000" algn="tl">
                    <a:srgbClr val="000000">
                      <a:alpha val="43137"/>
                    </a:srgbClr>
                  </a:outerShdw>
                </a:effectLst>
                <a:latin typeface="Book Antiqua"/>
              </a:rPr>
              <a:t>The after-school program has been temporarily suspended as one of the ladies operating the program received full disability and the other two resigned. The Friends Center anticipates restoring the after-school program as the resources are available.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effectLst>
                  <a:outerShdw blurRad="38100" dist="38100" dir="2700000" algn="tl">
                    <a:srgbClr val="000000">
                      <a:alpha val="43137"/>
                    </a:srgbClr>
                  </a:outerShdw>
                </a:effectLst>
                <a:latin typeface="Book Antiqua"/>
              </a:rPr>
              <a:t>And there is a strong desire to see the Vacation Bible School and sports camp programs led by Friends meetings from North Carolina continue.</a:t>
            </a:r>
          </a:p>
        </p:txBody>
      </p:sp>
    </p:spTree>
    <p:extLst>
      <p:ext uri="{BB962C8B-B14F-4D97-AF65-F5344CB8AC3E}">
        <p14:creationId xmlns:p14="http://schemas.microsoft.com/office/powerpoint/2010/main" val="5980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543" y="69605"/>
            <a:ext cx="10780776" cy="1329249"/>
          </a:xfrm>
        </p:spPr>
        <p:txBody>
          <a:bodyPr>
            <a:noAutofit/>
          </a:bodyPr>
          <a:lstStyle/>
          <a:p>
            <a:r>
              <a:rPr lang="en-US" sz="4000" dirty="0">
                <a:solidFill>
                  <a:schemeClr val="tx1"/>
                </a:solidFill>
              </a:rPr>
              <a:t>MOWA-Choctaw Friends Center</a:t>
            </a:r>
            <a:br>
              <a:rPr lang="en-US" sz="4000" dirty="0">
                <a:solidFill>
                  <a:schemeClr val="tx1"/>
                </a:solidFill>
              </a:rPr>
            </a:br>
            <a:r>
              <a:rPr lang="en-US" sz="4000" dirty="0">
                <a:solidFill>
                  <a:schemeClr val="tx1"/>
                </a:solidFill>
              </a:rPr>
              <a:t>2018 Fiscal Year </a:t>
            </a:r>
          </a:p>
        </p:txBody>
      </p:sp>
      <p:sp>
        <p:nvSpPr>
          <p:cNvPr id="3" name="Content Placeholder 2"/>
          <p:cNvSpPr>
            <a:spLocks noGrp="1"/>
          </p:cNvSpPr>
          <p:nvPr>
            <p:ph idx="1"/>
          </p:nvPr>
        </p:nvSpPr>
        <p:spPr>
          <a:xfrm>
            <a:off x="144379" y="1287625"/>
            <a:ext cx="11851105" cy="5570376"/>
          </a:xfrm>
        </p:spPr>
        <p:txBody>
          <a:bodyPr>
            <a:normAutofit fontScale="92500" lnSpcReduction="10000"/>
          </a:bodyPr>
          <a:lstStyle/>
          <a:p>
            <a:pPr marL="137160" indent="0">
              <a:buNone/>
            </a:pPr>
            <a:r>
              <a:rPr lang="en-US" sz="3200" u="sng" dirty="0">
                <a:effectLst>
                  <a:outerShdw blurRad="38100" dist="38100" dir="2700000" algn="tl">
                    <a:srgbClr val="000000">
                      <a:alpha val="43137"/>
                    </a:srgbClr>
                  </a:outerShdw>
                </a:effectLst>
              </a:rPr>
              <a:t>Income</a:t>
            </a:r>
            <a:r>
              <a:rPr lang="en-US" sz="3200" dirty="0">
                <a:effectLst>
                  <a:outerShdw blurRad="38100" dist="38100" dir="2700000" algn="tl">
                    <a:srgbClr val="000000">
                      <a:alpha val="43137"/>
                    </a:srgbClr>
                  </a:outerShdw>
                </a:effectLst>
              </a:rPr>
              <a:t>:  $61,796.57 </a:t>
            </a:r>
            <a:r>
              <a:rPr lang="en-US" sz="3200" dirty="0">
                <a:solidFill>
                  <a:srgbClr val="FFFF00"/>
                </a:solidFill>
                <a:effectLst>
                  <a:outerShdw blurRad="38100" dist="38100" dir="2700000" algn="tl">
                    <a:srgbClr val="000000">
                      <a:alpha val="43137"/>
                    </a:srgbClr>
                  </a:outerShdw>
                </a:effectLst>
              </a:rPr>
              <a:t>(including a one-time bequest of $14,000 and $14,630 from the MOWA Choctaw Investment Account)</a:t>
            </a:r>
          </a:p>
          <a:p>
            <a:pPr marL="137160" indent="0">
              <a:buNone/>
            </a:pPr>
            <a:r>
              <a:rPr lang="en-US" sz="3200" u="sng" dirty="0">
                <a:effectLst>
                  <a:outerShdw blurRad="38100" dist="38100" dir="2700000" algn="tl">
                    <a:srgbClr val="000000">
                      <a:alpha val="43137"/>
                    </a:srgbClr>
                  </a:outerShdw>
                </a:effectLst>
              </a:rPr>
              <a:t>Expenses</a:t>
            </a:r>
            <a:r>
              <a:rPr lang="en-US" sz="3200" dirty="0">
                <a:effectLst>
                  <a:outerShdw blurRad="38100" dist="38100" dir="2700000" algn="tl">
                    <a:srgbClr val="000000">
                      <a:alpha val="43137"/>
                    </a:srgbClr>
                  </a:outerShdw>
                </a:effectLst>
              </a:rPr>
              <a:t>:  $62,652.83</a:t>
            </a:r>
          </a:p>
          <a:p>
            <a:r>
              <a:rPr lang="en-US" sz="3200" dirty="0">
                <a:effectLst>
                  <a:outerShdw blurRad="38100" dist="38100" dir="2700000" algn="tl">
                    <a:srgbClr val="000000">
                      <a:alpha val="43137"/>
                    </a:srgbClr>
                  </a:outerShdw>
                </a:effectLst>
              </a:rPr>
              <a:t>Salaries/SS - $29,568.51</a:t>
            </a:r>
          </a:p>
          <a:p>
            <a:r>
              <a:rPr lang="en-US" sz="3200" dirty="0">
                <a:effectLst>
                  <a:outerShdw blurRad="38100" dist="38100" dir="2700000" algn="tl">
                    <a:srgbClr val="000000">
                      <a:alpha val="43137"/>
                    </a:srgbClr>
                  </a:outerShdw>
                </a:effectLst>
              </a:rPr>
              <a:t>Utilities - $13,256.13</a:t>
            </a:r>
          </a:p>
          <a:p>
            <a:r>
              <a:rPr lang="en-US" sz="3200" dirty="0">
                <a:effectLst>
                  <a:outerShdw blurRad="38100" dist="38100" dir="2700000" algn="tl">
                    <a:srgbClr val="000000">
                      <a:alpha val="43137"/>
                    </a:srgbClr>
                  </a:outerShdw>
                </a:effectLst>
              </a:rPr>
              <a:t>Facility/Liability Ins. - $6,503.84</a:t>
            </a:r>
          </a:p>
          <a:p>
            <a:r>
              <a:rPr lang="en-US" sz="3200" dirty="0">
                <a:effectLst>
                  <a:outerShdw blurRad="38100" dist="38100" dir="2700000" algn="tl">
                    <a:srgbClr val="000000">
                      <a:alpha val="43137"/>
                    </a:srgbClr>
                  </a:outerShdw>
                </a:effectLst>
              </a:rPr>
              <a:t>Financial Management - $4,950.00</a:t>
            </a:r>
          </a:p>
          <a:p>
            <a:r>
              <a:rPr lang="en-US" sz="3200" dirty="0">
                <a:effectLst>
                  <a:outerShdw blurRad="38100" dist="38100" dir="2700000" algn="tl">
                    <a:srgbClr val="000000">
                      <a:alpha val="43137"/>
                    </a:srgbClr>
                  </a:outerShdw>
                </a:effectLst>
              </a:rPr>
              <a:t>HVAC repairs - $2,585.83</a:t>
            </a:r>
          </a:p>
          <a:p>
            <a:r>
              <a:rPr lang="en-US" sz="3200" dirty="0">
                <a:effectLst>
                  <a:outerShdw blurRad="38100" dist="38100" dir="2700000" algn="tl">
                    <a:srgbClr val="000000">
                      <a:alpha val="43137"/>
                    </a:srgbClr>
                  </a:outerShdw>
                </a:effectLst>
              </a:rPr>
              <a:t>Computer equipment - $3,257.01</a:t>
            </a:r>
          </a:p>
          <a:p>
            <a:r>
              <a:rPr lang="en-US" sz="3200" dirty="0">
                <a:effectLst>
                  <a:outerShdw blurRad="38100" dist="38100" dir="2700000" algn="tl">
                    <a:srgbClr val="000000">
                      <a:alpha val="43137"/>
                    </a:srgbClr>
                  </a:outerShdw>
                </a:effectLst>
              </a:rPr>
              <a:t>Miscellaneous - $2,531.51</a:t>
            </a:r>
          </a:p>
          <a:p>
            <a:r>
              <a:rPr lang="en-US" sz="3200" dirty="0">
                <a:effectLst>
                  <a:outerShdw blurRad="38100" dist="38100" dir="2700000" algn="tl">
                    <a:srgbClr val="000000">
                      <a:alpha val="43137"/>
                    </a:srgbClr>
                  </a:outerShdw>
                </a:effectLst>
              </a:rPr>
              <a:t>Operating Account Balance 12/31/18 - </a:t>
            </a:r>
            <a:r>
              <a:rPr lang="en-US" sz="3200" dirty="0">
                <a:solidFill>
                  <a:srgbClr val="FFFF00"/>
                </a:solidFill>
                <a:effectLst>
                  <a:outerShdw blurRad="38100" dist="38100" dir="2700000" algn="tl">
                    <a:srgbClr val="000000">
                      <a:alpha val="43137"/>
                    </a:srgbClr>
                  </a:outerShdw>
                </a:effectLst>
              </a:rPr>
              <a:t>$610.65</a:t>
            </a:r>
          </a:p>
        </p:txBody>
      </p:sp>
    </p:spTree>
    <p:extLst>
      <p:ext uri="{BB962C8B-B14F-4D97-AF65-F5344CB8AC3E}">
        <p14:creationId xmlns:p14="http://schemas.microsoft.com/office/powerpoint/2010/main" val="271522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12" y="246888"/>
            <a:ext cx="10780776" cy="914400"/>
          </a:xfrm>
        </p:spPr>
        <p:txBody>
          <a:bodyPr>
            <a:noAutofit/>
          </a:bodyPr>
          <a:lstStyle/>
          <a:p>
            <a:r>
              <a:rPr lang="en-US" sz="4000" dirty="0">
                <a:solidFill>
                  <a:schemeClr val="tx1"/>
                </a:solidFill>
              </a:rPr>
              <a:t>MOWA-Choctaw Friends Center</a:t>
            </a:r>
          </a:p>
        </p:txBody>
      </p:sp>
      <p:sp>
        <p:nvSpPr>
          <p:cNvPr id="3" name="Content Placeholder 2"/>
          <p:cNvSpPr>
            <a:spLocks noGrp="1"/>
          </p:cNvSpPr>
          <p:nvPr>
            <p:ph idx="1"/>
          </p:nvPr>
        </p:nvSpPr>
        <p:spPr>
          <a:xfrm>
            <a:off x="1054359" y="2283657"/>
            <a:ext cx="9833272" cy="4228869"/>
          </a:xfrm>
        </p:spPr>
        <p:txBody>
          <a:bodyPr>
            <a:normAutofit/>
          </a:bodyPr>
          <a:lstStyle/>
          <a:p>
            <a:r>
              <a:rPr lang="en-US" sz="3200" dirty="0">
                <a:effectLst>
                  <a:outerShdw blurRad="38100" dist="38100" dir="2700000" algn="tl">
                    <a:srgbClr val="000000">
                      <a:alpha val="43137"/>
                    </a:srgbClr>
                  </a:outerShdw>
                </a:effectLst>
              </a:rPr>
              <a:t>Investment Account Balance 9/30/19 -  $35,644.58</a:t>
            </a:r>
          </a:p>
          <a:p>
            <a:r>
              <a:rPr lang="en-US" sz="3200" dirty="0">
                <a:effectLst>
                  <a:outerShdw blurRad="38100" dist="38100" dir="2700000" algn="tl">
                    <a:srgbClr val="000000">
                      <a:alpha val="43137"/>
                    </a:srgbClr>
                  </a:outerShdw>
                </a:effectLst>
              </a:rPr>
              <a:t>Operating Account Balance 9/30/19 ----- $1,816.80</a:t>
            </a:r>
          </a:p>
          <a:p>
            <a:endParaRPr lang="en-US" sz="3200" dirty="0">
              <a:effectLst>
                <a:outerShdw blurRad="38100" dist="38100" dir="2700000" algn="tl">
                  <a:srgbClr val="000000">
                    <a:alpha val="43137"/>
                  </a:srgbClr>
                </a:outerShdw>
              </a:effectLst>
            </a:endParaRPr>
          </a:p>
          <a:p>
            <a:pPr marL="137160" indent="0">
              <a:buNone/>
            </a:pPr>
            <a:r>
              <a:rPr lang="en-US" sz="2600" i="1" dirty="0">
                <a:solidFill>
                  <a:srgbClr val="FFFF00"/>
                </a:solidFill>
                <a:effectLst>
                  <a:outerShdw blurRad="38100" dist="38100" dir="2700000" algn="tl">
                    <a:srgbClr val="000000">
                      <a:alpha val="43137"/>
                    </a:srgbClr>
                  </a:outerShdw>
                </a:effectLst>
              </a:rPr>
              <a:t>A question was raised regarding the sale or gift of a portion of the</a:t>
            </a:r>
            <a:r>
              <a:rPr lang="en-US" sz="3200" i="1" dirty="0">
                <a:solidFill>
                  <a:srgbClr val="FFFF00"/>
                </a:solidFill>
                <a:effectLst>
                  <a:outerShdw blurRad="38100" dist="38100" dir="2700000" algn="tl">
                    <a:srgbClr val="000000">
                      <a:alpha val="43137"/>
                    </a:srgbClr>
                  </a:outerShdw>
                </a:effectLst>
              </a:rPr>
              <a:t> </a:t>
            </a:r>
            <a:r>
              <a:rPr lang="en-US" sz="2600" i="1" dirty="0">
                <a:solidFill>
                  <a:srgbClr val="FFFF00"/>
                </a:solidFill>
                <a:effectLst>
                  <a:outerShdw blurRad="38100" dist="38100" dir="2700000" algn="tl">
                    <a:srgbClr val="000000">
                      <a:alpha val="43137"/>
                    </a:srgbClr>
                  </a:outerShdw>
                </a:effectLst>
              </a:rPr>
              <a:t>MOWA property to a former staff member. It was noted that this situation had been reviewed with the President of The Friends Center, Inc. and that it would be problematic for this new 501(c)(3) to take such an action and retain its 501(c)(3) status.</a:t>
            </a:r>
            <a:endParaRPr lang="en-US" sz="2600" dirty="0">
              <a:effectLst>
                <a:outerShdw blurRad="38100" dist="38100" dir="2700000" algn="tl">
                  <a:srgbClr val="000000">
                    <a:alpha val="43137"/>
                  </a:srgbClr>
                </a:outerShdw>
              </a:effectLst>
            </a:endParaRPr>
          </a:p>
          <a:p>
            <a:pPr marL="137160" indent="0">
              <a:buNone/>
            </a:pPr>
            <a:endParaRPr lang="en-US" dirty="0"/>
          </a:p>
        </p:txBody>
      </p:sp>
    </p:spTree>
    <p:extLst>
      <p:ext uri="{BB962C8B-B14F-4D97-AF65-F5344CB8AC3E}">
        <p14:creationId xmlns:p14="http://schemas.microsoft.com/office/powerpoint/2010/main" val="94986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797"/>
            <a:ext cx="10972800" cy="6100969"/>
          </a:xfrm>
        </p:spPr>
        <p:txBody>
          <a:bodyPr>
            <a:normAutofit fontScale="90000"/>
          </a:bodyPr>
          <a:lstStyle/>
          <a:p>
            <a:r>
              <a:rPr lang="en-US" dirty="0"/>
              <a:t> </a:t>
            </a:r>
            <a:br>
              <a:rPr lang="en-US" dirty="0"/>
            </a:br>
            <a:r>
              <a:rPr lang="en-US" sz="4000" dirty="0">
                <a:solidFill>
                  <a:schemeClr val="tx1"/>
                </a:solidFill>
              </a:rPr>
              <a:t>2018 North Carolina </a:t>
            </a:r>
            <a:br>
              <a:rPr lang="en-US" sz="4000" dirty="0">
                <a:solidFill>
                  <a:schemeClr val="tx1"/>
                </a:solidFill>
              </a:rPr>
            </a:br>
            <a:r>
              <a:rPr lang="en-US" sz="4000" dirty="0">
                <a:solidFill>
                  <a:schemeClr val="tx1"/>
                </a:solidFill>
              </a:rPr>
              <a:t>MOWA Choctaw Friends Center</a:t>
            </a:r>
            <a:br>
              <a:rPr lang="en-US" sz="4000" dirty="0">
                <a:solidFill>
                  <a:schemeClr val="tx1"/>
                </a:solidFill>
              </a:rPr>
            </a:br>
            <a:r>
              <a:rPr lang="en-US" sz="4000" dirty="0">
                <a:solidFill>
                  <a:schemeClr val="tx1"/>
                </a:solidFill>
              </a:rPr>
              <a:t>Audit Review</a:t>
            </a:r>
            <a:br>
              <a:rPr lang="en-US" sz="4000" dirty="0">
                <a:solidFill>
                  <a:schemeClr val="tx1"/>
                </a:solidFill>
              </a:rPr>
            </a:br>
            <a:r>
              <a:rPr lang="en-US" sz="4000" dirty="0">
                <a:solidFill>
                  <a:schemeClr val="tx1"/>
                </a:solidFill>
              </a:rPr>
              <a:t/>
            </a:r>
            <a:br>
              <a:rPr lang="en-US" sz="40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The </a:t>
            </a:r>
            <a:r>
              <a:rPr lang="en-US" sz="3600" dirty="0">
                <a:solidFill>
                  <a:schemeClr val="tx1"/>
                </a:solidFill>
                <a:effectLst>
                  <a:outerShdw blurRad="38100" dist="38100" dir="2700000" algn="tl">
                    <a:srgbClr val="000000">
                      <a:alpha val="43137"/>
                    </a:srgbClr>
                  </a:outerShdw>
                </a:effectLst>
              </a:rPr>
              <a:t>2018 MOWA Choctaw Friends Center audit is incorporated within the  NCYM, Inc. portion of the unified audit.</a:t>
            </a:r>
            <a:br>
              <a:rPr lang="en-US" sz="3600" dirty="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t>
            </a:r>
            <a:r>
              <a:rPr lang="en-US" sz="3600" dirty="0">
                <a:solidFill>
                  <a:schemeClr val="tx1"/>
                </a:solidFill>
                <a:effectLst/>
              </a:rPr>
              <a:t/>
            </a:r>
            <a:br>
              <a:rPr lang="en-US" sz="3600" dirty="0">
                <a:solidFill>
                  <a:schemeClr val="tx1"/>
                </a:solidFill>
                <a:effectLst/>
              </a:rPr>
            </a:br>
            <a:r>
              <a:rPr lang="en-US" sz="4000" dirty="0">
                <a:solidFill>
                  <a:schemeClr val="tx1"/>
                </a:solidFill>
              </a:rPr>
              <a:t/>
            </a:r>
            <a:br>
              <a:rPr lang="en-US" sz="4000" dirty="0">
                <a:solidFill>
                  <a:schemeClr val="tx1"/>
                </a:solidFill>
              </a:rPr>
            </a:br>
            <a:r>
              <a:rPr lang="en-US" dirty="0"/>
              <a:t/>
            </a:r>
            <a:br>
              <a:rPr lang="en-US" dirty="0"/>
            </a:br>
            <a:endParaRPr lang="en-US" dirty="0"/>
          </a:p>
        </p:txBody>
      </p:sp>
    </p:spTree>
    <p:extLst>
      <p:ext uri="{BB962C8B-B14F-4D97-AF65-F5344CB8AC3E}">
        <p14:creationId xmlns:p14="http://schemas.microsoft.com/office/powerpoint/2010/main" val="141206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76200"/>
            <a:ext cx="8229600" cy="1066800"/>
          </a:xfrm>
        </p:spPr>
        <p:txBody>
          <a:bodyPr>
            <a:normAutofit fontScale="90000"/>
          </a:bodyPr>
          <a:lstStyle/>
          <a:p>
            <a:r>
              <a:rPr lang="en-US" dirty="0">
                <a:solidFill>
                  <a:schemeClr val="tx1"/>
                </a:solidFill>
              </a:rPr>
              <a:t/>
            </a:r>
            <a:br>
              <a:rPr lang="en-US" dirty="0">
                <a:solidFill>
                  <a:schemeClr val="tx1"/>
                </a:solidFill>
              </a:rPr>
            </a:br>
            <a:r>
              <a:rPr lang="en-US" sz="3100" dirty="0">
                <a:solidFill>
                  <a:schemeClr val="tx1"/>
                </a:solidFill>
              </a:rPr>
              <a:t/>
            </a:r>
            <a:br>
              <a:rPr lang="en-US" sz="3100" dirty="0">
                <a:solidFill>
                  <a:schemeClr val="tx1"/>
                </a:solidFill>
              </a:rPr>
            </a:br>
            <a:endParaRPr lang="en-US" sz="3100" dirty="0">
              <a:solidFill>
                <a:schemeClr val="tx1"/>
              </a:solidFill>
            </a:endParaRPr>
          </a:p>
        </p:txBody>
      </p:sp>
      <p:sp>
        <p:nvSpPr>
          <p:cNvPr id="4" name="Rounded Rectangle 3"/>
          <p:cNvSpPr/>
          <p:nvPr/>
        </p:nvSpPr>
        <p:spPr>
          <a:xfrm>
            <a:off x="4114800" y="1351943"/>
            <a:ext cx="4068605"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ook Antiqua"/>
            </a:endParaRPr>
          </a:p>
          <a:p>
            <a:pPr algn="ct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u="sng" dirty="0">
                <a:solidFill>
                  <a:prstClr val="white"/>
                </a:solidFill>
                <a:effectLst>
                  <a:outerShdw blurRad="38100" dist="38100" dir="2700000" algn="tl">
                    <a:srgbClr val="000000">
                      <a:alpha val="43137"/>
                    </a:srgbClr>
                  </a:outerShdw>
                </a:effectLst>
                <a:latin typeface="Book Antiqua"/>
              </a:rPr>
              <a:t>NCYM Inc</a:t>
            </a:r>
            <a:r>
              <a:rPr lang="en-US" sz="2000" dirty="0">
                <a:solidFill>
                  <a:prstClr val="white"/>
                </a:solidFill>
                <a:effectLst>
                  <a:outerShdw blurRad="38100" dist="38100" dir="2700000" algn="tl">
                    <a:srgbClr val="000000">
                      <a:alpha val="43137"/>
                    </a:srgbClr>
                  </a:outerShdw>
                </a:effectLst>
                <a:latin typeface="Book Antiqua"/>
              </a:rPr>
              <a:t>. </a:t>
            </a:r>
          </a:p>
          <a:p>
            <a:pPr algn="ctr"/>
            <a:r>
              <a:rPr lang="en-US" sz="2000" strike="sngStrike" dirty="0">
                <a:solidFill>
                  <a:prstClr val="white"/>
                </a:solidFill>
                <a:effectLst>
                  <a:outerShdw blurRad="38100" dist="38100" dir="2700000" algn="tl">
                    <a:srgbClr val="000000">
                      <a:alpha val="43137"/>
                    </a:srgbClr>
                  </a:outerShdw>
                </a:effectLst>
                <a:latin typeface="Book Antiqua"/>
              </a:rPr>
              <a:t>MOWA-Choctaw Center</a:t>
            </a:r>
            <a:r>
              <a:rPr lang="en-US" sz="2000" dirty="0">
                <a:solidFill>
                  <a:prstClr val="white"/>
                </a:solidFill>
                <a:effectLst>
                  <a:outerShdw blurRad="38100" dist="38100" dir="2700000" algn="tl">
                    <a:srgbClr val="000000">
                      <a:alpha val="43137"/>
                    </a:srgbClr>
                  </a:outerShdw>
                </a:effectLst>
                <a:latin typeface="Book Antiqua"/>
              </a:rPr>
              <a:t> </a:t>
            </a:r>
          </a:p>
          <a:p>
            <a:pPr algn="ctr"/>
            <a:r>
              <a:rPr lang="en-US" sz="2000" dirty="0">
                <a:solidFill>
                  <a:prstClr val="white"/>
                </a:solidFill>
                <a:effectLst>
                  <a:outerShdw blurRad="38100" dist="38100" dir="2700000" algn="tl">
                    <a:srgbClr val="000000">
                      <a:alpha val="43137"/>
                    </a:srgbClr>
                  </a:outerShdw>
                </a:effectLst>
                <a:latin typeface="Book Antiqua"/>
              </a:rPr>
              <a:t>Cemeteries</a:t>
            </a:r>
          </a:p>
          <a:p>
            <a:pPr algn="ctr"/>
            <a:r>
              <a:rPr lang="en-US" sz="2000" dirty="0">
                <a:solidFill>
                  <a:prstClr val="white"/>
                </a:solidFill>
                <a:effectLst>
                  <a:outerShdw blurRad="38100" dist="38100" dir="2700000" algn="tl">
                    <a:srgbClr val="000000">
                      <a:alpha val="43137"/>
                    </a:srgbClr>
                  </a:outerShdw>
                </a:effectLst>
              </a:rPr>
              <a:t>QLC Land/Buildings</a:t>
            </a: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dirty="0">
                <a:solidFill>
                  <a:prstClr val="white"/>
                </a:solidFill>
                <a:effectLst>
                  <a:outerShdw blurRad="38100" dist="38100" dir="2700000" algn="tl">
                    <a:srgbClr val="000000">
                      <a:alpha val="43137"/>
                    </a:srgbClr>
                  </a:outerShdw>
                </a:effectLst>
              </a:rPr>
              <a:t>Real Estate/Proceeds (“Funds”)</a:t>
            </a: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dirty="0">
                <a:solidFill>
                  <a:prstClr val="white"/>
                </a:solidFill>
                <a:effectLst>
                  <a:outerShdw blurRad="38100" dist="38100" dir="2700000" algn="tl">
                    <a:srgbClr val="000000">
                      <a:alpha val="43137"/>
                    </a:srgbClr>
                  </a:outerShdw>
                </a:effectLst>
                <a:latin typeface="Book Antiqua"/>
              </a:rPr>
              <a:t>Financial &amp; Admin Services </a:t>
            </a:r>
          </a:p>
          <a:p>
            <a:pPr algn="ctr"/>
            <a:endParaRPr lang="en-US" sz="2000" dirty="0">
              <a:solidFill>
                <a:prstClr val="white"/>
              </a:solidFill>
              <a:effectLst>
                <a:outerShdw blurRad="38100" dist="38100" dir="2700000" algn="tl">
                  <a:srgbClr val="000000">
                    <a:alpha val="43137"/>
                  </a:srgbClr>
                </a:outerShdw>
              </a:effectLst>
              <a:latin typeface="Book Antiqua"/>
            </a:endParaRPr>
          </a:p>
          <a:p>
            <a:pPr algn="ctr"/>
            <a:endParaRPr lang="en-US" dirty="0">
              <a:solidFill>
                <a:prstClr val="white"/>
              </a:solidFill>
              <a:latin typeface="Book Antiqua"/>
            </a:endParaRPr>
          </a:p>
        </p:txBody>
      </p:sp>
      <p:sp>
        <p:nvSpPr>
          <p:cNvPr id="5" name="Rounded Rectangle 4"/>
          <p:cNvSpPr/>
          <p:nvPr/>
        </p:nvSpPr>
        <p:spPr>
          <a:xfrm>
            <a:off x="1676400" y="152400"/>
            <a:ext cx="2362200" cy="2740968"/>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prstClr val="white"/>
                </a:solidFill>
                <a:latin typeface="Book Antiqua"/>
              </a:rPr>
              <a:t>FCNC</a:t>
            </a:r>
          </a:p>
          <a:p>
            <a:pPr algn="ctr"/>
            <a:r>
              <a:rPr lang="en-US" dirty="0">
                <a:solidFill>
                  <a:prstClr val="white"/>
                </a:solidFill>
                <a:latin typeface="Book Antiqua"/>
              </a:rPr>
              <a:t>F&amp;P authority  </a:t>
            </a:r>
          </a:p>
          <a:p>
            <a:pPr algn="ctr"/>
            <a:r>
              <a:rPr lang="en-US" dirty="0">
                <a:solidFill>
                  <a:prstClr val="white"/>
                </a:solidFill>
                <a:latin typeface="Book Antiqua"/>
              </a:rPr>
              <a:t>Nom. Comm.</a:t>
            </a:r>
          </a:p>
          <a:p>
            <a:pPr algn="ctr"/>
            <a:r>
              <a:rPr lang="en-US" dirty="0">
                <a:solidFill>
                  <a:prstClr val="white"/>
                </a:solidFill>
                <a:latin typeface="Book Antiqua"/>
              </a:rPr>
              <a:t>F&amp;P Rev.</a:t>
            </a:r>
          </a:p>
          <a:p>
            <a:pPr algn="ctr"/>
            <a:r>
              <a:rPr lang="en-US" dirty="0">
                <a:solidFill>
                  <a:prstClr val="white"/>
                </a:solidFill>
                <a:latin typeface="Book Antiqua"/>
              </a:rPr>
              <a:t>Comm. on Clerks</a:t>
            </a:r>
          </a:p>
          <a:p>
            <a:pPr algn="ctr"/>
            <a:r>
              <a:rPr lang="en-US" dirty="0">
                <a:solidFill>
                  <a:prstClr val="white"/>
                </a:solidFill>
                <a:latin typeface="Book Antiqua"/>
              </a:rPr>
              <a:t>Exec. Comm.</a:t>
            </a:r>
          </a:p>
          <a:p>
            <a:pPr algn="ctr"/>
            <a:r>
              <a:rPr lang="en-US" dirty="0">
                <a:solidFill>
                  <a:prstClr val="white"/>
                </a:solidFill>
                <a:latin typeface="Book Antiqua"/>
              </a:rPr>
              <a:t>M&amp;C</a:t>
            </a:r>
          </a:p>
          <a:p>
            <a:pPr algn="ctr"/>
            <a:r>
              <a:rPr lang="en-US" dirty="0">
                <a:solidFill>
                  <a:prstClr val="white"/>
                </a:solidFill>
                <a:latin typeface="Book Antiqua"/>
              </a:rPr>
              <a:t>…</a:t>
            </a:r>
          </a:p>
          <a:p>
            <a:pPr algn="ctr"/>
            <a:r>
              <a:rPr lang="en-US" sz="1600" dirty="0">
                <a:solidFill>
                  <a:prstClr val="white"/>
                </a:solidFill>
                <a:latin typeface="Book Antiqua"/>
              </a:rPr>
              <a:t>FCNC </a:t>
            </a:r>
            <a:r>
              <a:rPr lang="en-US" sz="1600" dirty="0" err="1">
                <a:solidFill>
                  <a:prstClr val="white"/>
                </a:solidFill>
                <a:latin typeface="Book Antiqua"/>
              </a:rPr>
              <a:t>Askings</a:t>
            </a:r>
            <a:endParaRPr lang="en-US" sz="1600" dirty="0">
              <a:solidFill>
                <a:prstClr val="white"/>
              </a:solidFill>
              <a:latin typeface="Book Antiqua"/>
            </a:endParaRPr>
          </a:p>
        </p:txBody>
      </p:sp>
      <p:sp>
        <p:nvSpPr>
          <p:cNvPr id="8" name="Rounded Rectangle 7"/>
          <p:cNvSpPr/>
          <p:nvPr/>
        </p:nvSpPr>
        <p:spPr>
          <a:xfrm>
            <a:off x="4449431" y="4953000"/>
            <a:ext cx="3352800"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Book Antiqua"/>
            </a:endParaRPr>
          </a:p>
          <a:p>
            <a:pPr algn="ctr"/>
            <a:endParaRPr lang="en-US" u="sng" dirty="0">
              <a:solidFill>
                <a:prstClr val="black"/>
              </a:solidFill>
              <a:latin typeface="Book Antiqua"/>
            </a:endParaRPr>
          </a:p>
          <a:p>
            <a:pPr algn="ctr"/>
            <a:endParaRPr lang="en-US" u="sng" dirty="0">
              <a:solidFill>
                <a:prstClr val="black"/>
              </a:solidFill>
              <a:latin typeface="Book Antiqua"/>
            </a:endParaRPr>
          </a:p>
          <a:p>
            <a:pPr algn="ctr"/>
            <a:r>
              <a:rPr lang="en-US" u="sng" dirty="0">
                <a:solidFill>
                  <a:prstClr val="black"/>
                </a:solidFill>
                <a:latin typeface="Book Antiqua"/>
              </a:rPr>
              <a:t>Quaker Lake Camp, LLC</a:t>
            </a:r>
            <a:endParaRPr lang="en-US" dirty="0">
              <a:solidFill>
                <a:prstClr val="black"/>
              </a:solidFill>
              <a:latin typeface="Book Antiqua"/>
            </a:endParaRPr>
          </a:p>
          <a:p>
            <a:pPr algn="ctr"/>
            <a:r>
              <a:rPr lang="en-US" dirty="0">
                <a:solidFill>
                  <a:prstClr val="black"/>
                </a:solidFill>
                <a:latin typeface="Book Antiqua"/>
              </a:rPr>
              <a:t>Operating Agreement</a:t>
            </a:r>
          </a:p>
          <a:p>
            <a:pPr algn="ctr"/>
            <a:r>
              <a:rPr lang="en-US" dirty="0">
                <a:solidFill>
                  <a:prstClr val="black"/>
                </a:solidFill>
                <a:latin typeface="Book Antiqua"/>
              </a:rPr>
              <a:t>Lease Agreement</a:t>
            </a:r>
          </a:p>
          <a:p>
            <a:pPr algn="ctr"/>
            <a:r>
              <a:rPr lang="en-US" dirty="0">
                <a:solidFill>
                  <a:prstClr val="black"/>
                </a:solidFill>
                <a:latin typeface="Book Antiqua"/>
              </a:rPr>
              <a:t>Board-Managed Camp </a:t>
            </a:r>
          </a:p>
          <a:p>
            <a:pPr algn="ctr"/>
            <a:r>
              <a:rPr lang="en-US" dirty="0">
                <a:solidFill>
                  <a:prstClr val="black"/>
                </a:solidFill>
                <a:latin typeface="Book Antiqua"/>
              </a:rPr>
              <a:t>“Structured to maintain current (2017) mission”</a:t>
            </a:r>
          </a:p>
          <a:p>
            <a:pPr algn="ctr"/>
            <a:endParaRPr lang="en-US" u="sng" dirty="0">
              <a:solidFill>
                <a:prstClr val="black"/>
              </a:solidFill>
              <a:latin typeface="Book Antiqua"/>
            </a:endParaRPr>
          </a:p>
          <a:p>
            <a:pPr algn="ctr"/>
            <a:endParaRPr lang="en-US" dirty="0">
              <a:solidFill>
                <a:prstClr val="black"/>
              </a:solidFill>
              <a:latin typeface="Book Antiqua"/>
            </a:endParaRPr>
          </a:p>
          <a:p>
            <a:pPr algn="ctr"/>
            <a:endParaRPr lang="en-US" dirty="0">
              <a:solidFill>
                <a:prstClr val="black"/>
              </a:solidFill>
              <a:latin typeface="Book Antiqua"/>
            </a:endParaRPr>
          </a:p>
        </p:txBody>
      </p:sp>
      <p:cxnSp>
        <p:nvCxnSpPr>
          <p:cNvPr id="11" name="Straight Connector 10"/>
          <p:cNvCxnSpPr/>
          <p:nvPr/>
        </p:nvCxnSpPr>
        <p:spPr>
          <a:xfrm flipV="1">
            <a:off x="3657600" y="4664364"/>
            <a:ext cx="0" cy="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229600" y="152400"/>
            <a:ext cx="2286000" cy="2740968"/>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prstClr val="white"/>
                </a:solidFill>
                <a:latin typeface="Book Antiqua"/>
              </a:rPr>
              <a:t>NCFF</a:t>
            </a:r>
          </a:p>
          <a:p>
            <a:pPr algn="ctr"/>
            <a:r>
              <a:rPr lang="en-US" dirty="0">
                <a:solidFill>
                  <a:prstClr val="white"/>
                </a:solidFill>
                <a:latin typeface="Book Antiqua"/>
              </a:rPr>
              <a:t>F&amp;P authority  </a:t>
            </a:r>
          </a:p>
          <a:p>
            <a:pPr algn="ctr"/>
            <a:r>
              <a:rPr lang="en-US" dirty="0">
                <a:solidFill>
                  <a:prstClr val="white"/>
                </a:solidFill>
                <a:latin typeface="Book Antiqua"/>
              </a:rPr>
              <a:t>Nom. Comm.</a:t>
            </a:r>
          </a:p>
          <a:p>
            <a:pPr algn="ctr"/>
            <a:r>
              <a:rPr lang="en-US" dirty="0">
                <a:solidFill>
                  <a:prstClr val="white"/>
                </a:solidFill>
                <a:latin typeface="Book Antiqua"/>
              </a:rPr>
              <a:t>F&amp;P Rev.</a:t>
            </a:r>
          </a:p>
          <a:p>
            <a:pPr algn="ctr"/>
            <a:r>
              <a:rPr lang="en-US" dirty="0">
                <a:solidFill>
                  <a:prstClr val="white"/>
                </a:solidFill>
                <a:latin typeface="Book Antiqua"/>
              </a:rPr>
              <a:t>Comm. on Clerks</a:t>
            </a:r>
          </a:p>
          <a:p>
            <a:pPr algn="ctr"/>
            <a:r>
              <a:rPr lang="en-US" dirty="0">
                <a:solidFill>
                  <a:prstClr val="white"/>
                </a:solidFill>
                <a:latin typeface="Book Antiqua"/>
              </a:rPr>
              <a:t>Exec. Comm.</a:t>
            </a:r>
          </a:p>
          <a:p>
            <a:pPr algn="ctr"/>
            <a:r>
              <a:rPr lang="en-US" dirty="0">
                <a:solidFill>
                  <a:prstClr val="white"/>
                </a:solidFill>
                <a:latin typeface="Book Antiqua"/>
              </a:rPr>
              <a:t>M&amp;C</a:t>
            </a:r>
          </a:p>
          <a:p>
            <a:pPr algn="ctr"/>
            <a:r>
              <a:rPr lang="en-US" dirty="0">
                <a:solidFill>
                  <a:prstClr val="white"/>
                </a:solidFill>
                <a:latin typeface="Book Antiqua"/>
              </a:rPr>
              <a:t>…</a:t>
            </a:r>
          </a:p>
          <a:p>
            <a:pPr algn="ctr"/>
            <a:r>
              <a:rPr lang="en-US" sz="1600" dirty="0">
                <a:solidFill>
                  <a:prstClr val="white"/>
                </a:solidFill>
                <a:latin typeface="Book Antiqua"/>
              </a:rPr>
              <a:t>NCFF </a:t>
            </a:r>
            <a:r>
              <a:rPr lang="en-US" sz="1600" dirty="0" err="1">
                <a:solidFill>
                  <a:prstClr val="white"/>
                </a:solidFill>
                <a:latin typeface="Book Antiqua"/>
              </a:rPr>
              <a:t>Askings</a:t>
            </a:r>
            <a:endParaRPr lang="en-US" sz="1600" dirty="0">
              <a:solidFill>
                <a:prstClr val="white"/>
              </a:solidFill>
              <a:latin typeface="Book Antiqua"/>
            </a:endParaRPr>
          </a:p>
        </p:txBody>
      </p:sp>
      <p:sp>
        <p:nvSpPr>
          <p:cNvPr id="26" name="TextBox 25"/>
          <p:cNvSpPr txBox="1"/>
          <p:nvPr/>
        </p:nvSpPr>
        <p:spPr>
          <a:xfrm rot="1695898">
            <a:off x="2352347" y="3421179"/>
            <a:ext cx="2744783" cy="646331"/>
          </a:xfrm>
          <a:prstGeom prst="rect">
            <a:avLst/>
          </a:prstGeom>
          <a:noFill/>
        </p:spPr>
        <p:txBody>
          <a:bodyPr wrap="square" rtlCol="0">
            <a:spAutoFit/>
          </a:bodyPr>
          <a:lstStyle/>
          <a:p>
            <a:r>
              <a:rPr lang="en-US" dirty="0">
                <a:solidFill>
                  <a:prstClr val="white"/>
                </a:solidFill>
                <a:latin typeface="Book Antiqua"/>
              </a:rPr>
              <a:t>75.6% available TF income</a:t>
            </a:r>
          </a:p>
        </p:txBody>
      </p:sp>
      <p:sp>
        <p:nvSpPr>
          <p:cNvPr id="27" name="TextBox 26"/>
          <p:cNvSpPr txBox="1"/>
          <p:nvPr/>
        </p:nvSpPr>
        <p:spPr>
          <a:xfrm rot="19928479">
            <a:off x="7731076" y="3080304"/>
            <a:ext cx="2741149" cy="646331"/>
          </a:xfrm>
          <a:prstGeom prst="rect">
            <a:avLst/>
          </a:prstGeom>
          <a:noFill/>
        </p:spPr>
        <p:txBody>
          <a:bodyPr wrap="square" rtlCol="0">
            <a:spAutoFit/>
          </a:bodyPr>
          <a:lstStyle/>
          <a:p>
            <a:r>
              <a:rPr lang="en-US" dirty="0">
                <a:solidFill>
                  <a:prstClr val="white"/>
                </a:solidFill>
                <a:latin typeface="Book Antiqua"/>
              </a:rPr>
              <a:t>24.4% available TF income</a:t>
            </a:r>
          </a:p>
        </p:txBody>
      </p:sp>
      <p:cxnSp>
        <p:nvCxnSpPr>
          <p:cNvPr id="44" name="Straight Arrow Connector 43"/>
          <p:cNvCxnSpPr>
            <a:endCxn id="5" idx="2"/>
          </p:cNvCxnSpPr>
          <p:nvPr/>
        </p:nvCxnSpPr>
        <p:spPr>
          <a:xfrm flipH="1" flipV="1">
            <a:off x="2857500" y="2893368"/>
            <a:ext cx="1333500" cy="699804"/>
          </a:xfrm>
          <a:prstGeom prst="straightConnector1">
            <a:avLst/>
          </a:prstGeom>
          <a:ln w="38100">
            <a:solidFill>
              <a:schemeClr val="accent6">
                <a:lumMod val="75000"/>
              </a:schemeClr>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6" idx="2"/>
          </p:cNvCxnSpPr>
          <p:nvPr/>
        </p:nvCxnSpPr>
        <p:spPr>
          <a:xfrm flipV="1">
            <a:off x="8077200" y="2893368"/>
            <a:ext cx="1295400" cy="699804"/>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 idx="2"/>
            <a:endCxn id="8" idx="0"/>
          </p:cNvCxnSpPr>
          <p:nvPr/>
        </p:nvCxnSpPr>
        <p:spPr>
          <a:xfrm flipH="1">
            <a:off x="6125832" y="3714144"/>
            <a:ext cx="23271" cy="1238857"/>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991600" y="5513726"/>
            <a:ext cx="15240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Book Antiqua"/>
              </a:rPr>
              <a:t>QLC Foundation</a:t>
            </a:r>
          </a:p>
        </p:txBody>
      </p:sp>
      <p:cxnSp>
        <p:nvCxnSpPr>
          <p:cNvPr id="18" name="Straight Arrow Connector 17"/>
          <p:cNvCxnSpPr>
            <a:stCxn id="15" idx="1"/>
          </p:cNvCxnSpPr>
          <p:nvPr/>
        </p:nvCxnSpPr>
        <p:spPr>
          <a:xfrm flipH="1">
            <a:off x="7802232" y="6009026"/>
            <a:ext cx="1189369" cy="0"/>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967148" y="5682734"/>
            <a:ext cx="1134503" cy="369332"/>
          </a:xfrm>
          <a:prstGeom prst="rect">
            <a:avLst/>
          </a:prstGeom>
          <a:noFill/>
        </p:spPr>
        <p:txBody>
          <a:bodyPr wrap="square" rtlCol="0">
            <a:spAutoFit/>
          </a:bodyPr>
          <a:lstStyle/>
          <a:p>
            <a:r>
              <a:rPr lang="en-US" dirty="0">
                <a:solidFill>
                  <a:prstClr val="white"/>
                </a:solidFill>
                <a:latin typeface="Book Antiqua"/>
              </a:rPr>
              <a:t>Funding</a:t>
            </a:r>
          </a:p>
        </p:txBody>
      </p:sp>
      <p:cxnSp>
        <p:nvCxnSpPr>
          <p:cNvPr id="6" name="Straight Arrow Connector 5"/>
          <p:cNvCxnSpPr/>
          <p:nvPr/>
        </p:nvCxnSpPr>
        <p:spPr>
          <a:xfrm>
            <a:off x="10134600" y="2893368"/>
            <a:ext cx="0" cy="1512348"/>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3"/>
          </p:cNvCxnSpPr>
          <p:nvPr/>
        </p:nvCxnSpPr>
        <p:spPr>
          <a:xfrm flipH="1">
            <a:off x="7802232" y="4393740"/>
            <a:ext cx="2332369" cy="1473661"/>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33600" y="2893368"/>
            <a:ext cx="0" cy="1488132"/>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1"/>
          </p:cNvCxnSpPr>
          <p:nvPr/>
        </p:nvCxnSpPr>
        <p:spPr>
          <a:xfrm>
            <a:off x="2133601" y="4381500"/>
            <a:ext cx="2315831" cy="1485900"/>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9601204">
            <a:off x="7892707" y="4737641"/>
            <a:ext cx="2292615" cy="646331"/>
          </a:xfrm>
          <a:prstGeom prst="rect">
            <a:avLst/>
          </a:prstGeom>
          <a:noFill/>
        </p:spPr>
        <p:txBody>
          <a:bodyPr wrap="none" rtlCol="0">
            <a:spAutoFit/>
          </a:bodyPr>
          <a:lstStyle/>
          <a:p>
            <a:r>
              <a:rPr lang="en-US" dirty="0">
                <a:solidFill>
                  <a:prstClr val="white"/>
                </a:solidFill>
                <a:latin typeface="Book Antiqua"/>
              </a:rPr>
              <a:t>NCYM/QLC Pledge</a:t>
            </a:r>
          </a:p>
          <a:p>
            <a:pPr algn="ctr"/>
            <a:r>
              <a:rPr lang="en-US" dirty="0">
                <a:solidFill>
                  <a:prstClr val="white"/>
                </a:solidFill>
                <a:latin typeface="Book Antiqua"/>
              </a:rPr>
              <a:t> (24.4%)</a:t>
            </a:r>
          </a:p>
        </p:txBody>
      </p:sp>
      <p:sp>
        <p:nvSpPr>
          <p:cNvPr id="7" name="TextBox 6"/>
          <p:cNvSpPr txBox="1"/>
          <p:nvPr/>
        </p:nvSpPr>
        <p:spPr>
          <a:xfrm rot="1915056">
            <a:off x="2036630" y="4745494"/>
            <a:ext cx="2395238" cy="646331"/>
          </a:xfrm>
          <a:prstGeom prst="rect">
            <a:avLst/>
          </a:prstGeom>
          <a:noFill/>
        </p:spPr>
        <p:txBody>
          <a:bodyPr wrap="square" rtlCol="0">
            <a:spAutoFit/>
          </a:bodyPr>
          <a:lstStyle/>
          <a:p>
            <a:pPr algn="ctr"/>
            <a:r>
              <a:rPr lang="en-US" dirty="0">
                <a:solidFill>
                  <a:prstClr val="white"/>
                </a:solidFill>
                <a:latin typeface="Book Antiqua"/>
              </a:rPr>
              <a:t>NCYM/QLC Pledge (75.6%)</a:t>
            </a:r>
          </a:p>
        </p:txBody>
      </p:sp>
      <p:sp>
        <p:nvSpPr>
          <p:cNvPr id="20" name="Rounded Rectangle 19"/>
          <p:cNvSpPr/>
          <p:nvPr/>
        </p:nvSpPr>
        <p:spPr>
          <a:xfrm>
            <a:off x="4648200" y="4114801"/>
            <a:ext cx="990600" cy="745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Book Antiqua"/>
              </a:rPr>
              <a:t>NCYM Funds, LLC</a:t>
            </a:r>
          </a:p>
        </p:txBody>
      </p:sp>
      <p:cxnSp>
        <p:nvCxnSpPr>
          <p:cNvPr id="25" name="Straight Connector 24"/>
          <p:cNvCxnSpPr>
            <a:endCxn id="20" idx="0"/>
          </p:cNvCxnSpPr>
          <p:nvPr/>
        </p:nvCxnSpPr>
        <p:spPr>
          <a:xfrm>
            <a:off x="5143500" y="3714143"/>
            <a:ext cx="0" cy="400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59074" y="42839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5400000">
            <a:off x="5618924" y="4156449"/>
            <a:ext cx="1383146" cy="369332"/>
          </a:xfrm>
          <a:prstGeom prst="rect">
            <a:avLst/>
          </a:prstGeom>
          <a:noFill/>
        </p:spPr>
        <p:txBody>
          <a:bodyPr wrap="square" rtlCol="0">
            <a:spAutoFit/>
          </a:bodyPr>
          <a:lstStyle/>
          <a:p>
            <a:r>
              <a:rPr lang="en-US" dirty="0">
                <a:solidFill>
                  <a:prstClr val="white"/>
                </a:solidFill>
                <a:latin typeface="Book Antiqua"/>
              </a:rPr>
              <a:t> TF income</a:t>
            </a:r>
          </a:p>
        </p:txBody>
      </p:sp>
      <p:cxnSp>
        <p:nvCxnSpPr>
          <p:cNvPr id="17" name="Straight Arrow Connector 16"/>
          <p:cNvCxnSpPr>
            <a:stCxn id="8" idx="0"/>
            <a:endCxn id="4" idx="2"/>
          </p:cNvCxnSpPr>
          <p:nvPr/>
        </p:nvCxnSpPr>
        <p:spPr>
          <a:xfrm flipV="1">
            <a:off x="6125832" y="3714144"/>
            <a:ext cx="23271" cy="1238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67400" y="3714144"/>
            <a:ext cx="0" cy="1238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19">
            <a:extLst>
              <a:ext uri="{FF2B5EF4-FFF2-40B4-BE49-F238E27FC236}">
                <a16:creationId xmlns:a16="http://schemas.microsoft.com/office/drawing/2014/main" xmlns="" id="{63B6F5F5-5E99-4CA3-B8D5-7555A78B8ACA}"/>
              </a:ext>
            </a:extLst>
          </p:cNvPr>
          <p:cNvSpPr/>
          <p:nvPr/>
        </p:nvSpPr>
        <p:spPr>
          <a:xfrm>
            <a:off x="6580905" y="4114801"/>
            <a:ext cx="1106796" cy="745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Book Antiqua"/>
              </a:rPr>
              <a:t>NC FDS, LLC</a:t>
            </a:r>
          </a:p>
        </p:txBody>
      </p:sp>
      <p:cxnSp>
        <p:nvCxnSpPr>
          <p:cNvPr id="10" name="Straight Connector 9">
            <a:extLst>
              <a:ext uri="{FF2B5EF4-FFF2-40B4-BE49-F238E27FC236}">
                <a16:creationId xmlns:a16="http://schemas.microsoft.com/office/drawing/2014/main" xmlns="" id="{54BCAB95-67EF-4ECF-AF9C-DD493460A2E0}"/>
              </a:ext>
            </a:extLst>
          </p:cNvPr>
          <p:cNvCxnSpPr>
            <a:cxnSpLocks/>
            <a:stCxn id="29" idx="0"/>
          </p:cNvCxnSpPr>
          <p:nvPr/>
        </p:nvCxnSpPr>
        <p:spPr>
          <a:xfrm flipV="1">
            <a:off x="7134303" y="3714143"/>
            <a:ext cx="0" cy="400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D702E4E5-F1AC-473E-82CD-25F59431054A}"/>
              </a:ext>
            </a:extLst>
          </p:cNvPr>
          <p:cNvSpPr txBox="1"/>
          <p:nvPr/>
        </p:nvSpPr>
        <p:spPr>
          <a:xfrm>
            <a:off x="4472702" y="152400"/>
            <a:ext cx="3352799" cy="523220"/>
          </a:xfrm>
          <a:prstGeom prst="rect">
            <a:avLst/>
          </a:prstGeom>
          <a:noFill/>
        </p:spPr>
        <p:txBody>
          <a:bodyPr wrap="square" rtlCol="0">
            <a:spAutoFit/>
          </a:bodyPr>
          <a:lstStyle/>
          <a:p>
            <a:pPr algn="ctr"/>
            <a:r>
              <a:rPr lang="en-US" sz="2800" u="sng" dirty="0"/>
              <a:t>As of 9/30/19</a:t>
            </a:r>
          </a:p>
        </p:txBody>
      </p:sp>
    </p:spTree>
    <p:extLst>
      <p:ext uri="{BB962C8B-B14F-4D97-AF65-F5344CB8AC3E}">
        <p14:creationId xmlns:p14="http://schemas.microsoft.com/office/powerpoint/2010/main" val="34214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p:txBody>
          <a:bodyPr>
            <a:normAutofit/>
          </a:bodyPr>
          <a:lstStyle/>
          <a:p>
            <a:pPr marL="137160" indent="0" algn="ctr">
              <a:buNone/>
            </a:pPr>
            <a:r>
              <a:rPr lang="en-US" sz="2600" i="1" dirty="0">
                <a:solidFill>
                  <a:srgbClr val="FFFF00"/>
                </a:solidFill>
              </a:rPr>
              <a:t>Those present approved of accepting the report regarding MOWA Choctaw Friends Center by NCYM, Inc. Board Clerk, Don Farlow, as presented.</a:t>
            </a:r>
          </a:p>
        </p:txBody>
      </p:sp>
    </p:spTree>
    <p:extLst>
      <p:ext uri="{BB962C8B-B14F-4D97-AF65-F5344CB8AC3E}">
        <p14:creationId xmlns:p14="http://schemas.microsoft.com/office/powerpoint/2010/main" val="13536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979FE-800C-485B-A02B-0B996CE816D0}"/>
              </a:ext>
            </a:extLst>
          </p:cNvPr>
          <p:cNvSpPr>
            <a:spLocks noGrp="1"/>
          </p:cNvSpPr>
          <p:nvPr>
            <p:ph type="title"/>
          </p:nvPr>
        </p:nvSpPr>
        <p:spPr>
          <a:xfrm>
            <a:off x="390144" y="1005839"/>
            <a:ext cx="10972800" cy="5347827"/>
          </a:xfrm>
        </p:spPr>
        <p:txBody>
          <a:bodyPr>
            <a:normAutofit/>
          </a:bodyPr>
          <a:lstStyle/>
          <a:p>
            <a:r>
              <a:rPr lang="en-US" sz="3600" dirty="0">
                <a:solidFill>
                  <a:schemeClr val="tx1"/>
                </a:solidFill>
              </a:rPr>
              <a:t>Cemeteries Owned/Under the Care of </a:t>
            </a:r>
            <a:br>
              <a:rPr lang="en-US" sz="3600" dirty="0">
                <a:solidFill>
                  <a:schemeClr val="tx1"/>
                </a:solidFill>
              </a:rPr>
            </a:br>
            <a:r>
              <a:rPr lang="en-US" sz="3600" dirty="0">
                <a:solidFill>
                  <a:schemeClr val="tx1"/>
                </a:solidFill>
              </a:rPr>
              <a:t>NCYM, Inc.</a:t>
            </a:r>
            <a:br>
              <a:rPr lang="en-US" sz="3600" dirty="0">
                <a:solidFill>
                  <a:schemeClr val="tx1"/>
                </a:solidFill>
              </a:rPr>
            </a:br>
            <a:r>
              <a:rPr lang="en-US" sz="3200" dirty="0">
                <a:solidFill>
                  <a:schemeClr val="tx1"/>
                </a:solidFill>
              </a:rPr>
              <a:t>(formerly the NCYM Cemetery Committee)</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Kevin Smitherman</a:t>
            </a:r>
            <a:br>
              <a:rPr lang="en-US" sz="3200" dirty="0">
                <a:solidFill>
                  <a:schemeClr val="tx1"/>
                </a:solidFill>
              </a:rPr>
            </a:br>
            <a:r>
              <a:rPr lang="en-US" sz="3200" dirty="0">
                <a:solidFill>
                  <a:schemeClr val="tx1"/>
                </a:solidFill>
              </a:rPr>
              <a:t>NCYM, Inc. Board</a:t>
            </a:r>
            <a:br>
              <a:rPr lang="en-US" sz="3200" dirty="0">
                <a:solidFill>
                  <a:schemeClr val="tx1"/>
                </a:solidFill>
              </a:rPr>
            </a:br>
            <a:r>
              <a:rPr lang="en-US" sz="3200" dirty="0">
                <a:solidFill>
                  <a:schemeClr val="tx1"/>
                </a:solidFill>
              </a:rPr>
              <a:t/>
            </a:r>
            <a:br>
              <a:rPr lang="en-US" sz="3200" dirty="0">
                <a:solidFill>
                  <a:schemeClr val="tx1"/>
                </a:solidFill>
              </a:rPr>
            </a:br>
            <a:r>
              <a:rPr lang="en-US" sz="2600" i="1" dirty="0">
                <a:solidFill>
                  <a:srgbClr val="FFFF00"/>
                </a:solidFill>
              </a:rPr>
              <a:t>Kevin was unable to be present and Don Farlow presented the report.</a:t>
            </a:r>
            <a:endParaRPr lang="en-US" sz="3200" dirty="0">
              <a:solidFill>
                <a:schemeClr val="tx1"/>
              </a:solidFill>
            </a:endParaRPr>
          </a:p>
        </p:txBody>
      </p:sp>
    </p:spTree>
    <p:extLst>
      <p:ext uri="{BB962C8B-B14F-4D97-AF65-F5344CB8AC3E}">
        <p14:creationId xmlns:p14="http://schemas.microsoft.com/office/powerpoint/2010/main" val="250727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955688"/>
          </a:xfrm>
        </p:spPr>
        <p:txBody>
          <a:bodyPr>
            <a:normAutofit fontScale="90000"/>
          </a:bodyPr>
          <a:lstStyle/>
          <a:p>
            <a:r>
              <a:rPr lang="en-US" dirty="0"/>
              <a:t/>
            </a:r>
            <a:br>
              <a:rPr lang="en-US" dirty="0"/>
            </a:br>
            <a:r>
              <a:rPr lang="en-US" sz="4000" dirty="0">
                <a:solidFill>
                  <a:schemeClr val="tx1"/>
                </a:solidFill>
              </a:rPr>
              <a:t>Cemeteries Owned/Under the Care of </a:t>
            </a:r>
            <a:br>
              <a:rPr lang="en-US" sz="4000" dirty="0">
                <a:solidFill>
                  <a:schemeClr val="tx1"/>
                </a:solidFill>
              </a:rPr>
            </a:br>
            <a:r>
              <a:rPr lang="en-US" sz="4000" dirty="0">
                <a:solidFill>
                  <a:schemeClr val="tx1"/>
                </a:solidFill>
              </a:rPr>
              <a:t>NCYM, Inc.</a:t>
            </a:r>
            <a:br>
              <a:rPr lang="en-US" sz="4000" dirty="0">
                <a:solidFill>
                  <a:schemeClr val="tx1"/>
                </a:solidFill>
              </a:rPr>
            </a:br>
            <a:r>
              <a:rPr lang="en-US" sz="3600" dirty="0">
                <a:solidFill>
                  <a:schemeClr val="tx1"/>
                </a:solidFill>
              </a:rPr>
              <a:t>(formerly the NCYM Cemetery Committee)</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Purpose</a:t>
            </a:r>
            <a:r>
              <a:rPr lang="en-US" sz="4000" dirty="0">
                <a:solidFill>
                  <a:schemeClr val="tx1"/>
                </a:solidFill>
              </a:rPr>
              <a:t/>
            </a:r>
            <a:br>
              <a:rPr lang="en-US" sz="4000" dirty="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906780" y="3417363"/>
            <a:ext cx="10378440" cy="2955688"/>
          </a:xfrm>
        </p:spPr>
        <p:txBody>
          <a:bodyPr>
            <a:normAutofit/>
          </a:bodyPr>
          <a:lstStyle/>
          <a:p>
            <a:pPr marL="137160" indent="0">
              <a:buNone/>
            </a:pPr>
            <a:r>
              <a:rPr lang="en-US" sz="3200" dirty="0">
                <a:effectLst>
                  <a:outerShdw blurRad="38100" dist="38100" dir="2700000" algn="tl">
                    <a:srgbClr val="000000">
                      <a:alpha val="43137"/>
                    </a:srgbClr>
                  </a:outerShdw>
                </a:effectLst>
              </a:rPr>
              <a:t>Provide care for Friends cemeteries which are no longer connected to an active Friends meeting in North Carolina Yearly Meeting (FUM) --- (NCFF or FCNC).</a:t>
            </a:r>
          </a:p>
        </p:txBody>
      </p:sp>
    </p:spTree>
    <p:extLst>
      <p:ext uri="{BB962C8B-B14F-4D97-AF65-F5344CB8AC3E}">
        <p14:creationId xmlns:p14="http://schemas.microsoft.com/office/powerpoint/2010/main" val="339252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12" y="841248"/>
            <a:ext cx="10780776" cy="914400"/>
          </a:xfrm>
        </p:spPr>
        <p:txBody>
          <a:bodyPr>
            <a:noAutofit/>
          </a:bodyPr>
          <a:lstStyle/>
          <a:p>
            <a:r>
              <a:rPr lang="en-US" sz="3600" dirty="0">
                <a:solidFill>
                  <a:schemeClr val="tx1"/>
                </a:solidFill>
              </a:rPr>
              <a:t>Cemeteries Owned/Under the Care of </a:t>
            </a:r>
            <a:br>
              <a:rPr lang="en-US" sz="3600" dirty="0">
                <a:solidFill>
                  <a:schemeClr val="tx1"/>
                </a:solidFill>
              </a:rPr>
            </a:br>
            <a:r>
              <a:rPr lang="en-US" sz="3600" dirty="0">
                <a:solidFill>
                  <a:schemeClr val="tx1"/>
                </a:solidFill>
              </a:rPr>
              <a:t>NCYM, Inc. </a:t>
            </a:r>
            <a:br>
              <a:rPr lang="en-US" sz="3600" dirty="0">
                <a:solidFill>
                  <a:schemeClr val="tx1"/>
                </a:solidFill>
              </a:rPr>
            </a:br>
            <a:r>
              <a:rPr lang="en-US" sz="3600" dirty="0">
                <a:solidFill>
                  <a:schemeClr val="tx1"/>
                </a:solidFill>
              </a:rPr>
              <a:t>2018 Fiscal Year </a:t>
            </a:r>
            <a:br>
              <a:rPr lang="en-US" sz="3600"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603504" y="2221992"/>
            <a:ext cx="11009376" cy="4636008"/>
          </a:xfrm>
        </p:spPr>
        <p:txBody>
          <a:bodyPr>
            <a:normAutofit/>
          </a:bodyPr>
          <a:lstStyle/>
          <a:p>
            <a:pPr marL="137160" indent="0">
              <a:buNone/>
            </a:pPr>
            <a:r>
              <a:rPr lang="en-US" sz="3200" u="sng" dirty="0">
                <a:effectLst>
                  <a:outerShdw blurRad="38100" dist="38100" dir="2700000" algn="tl">
                    <a:srgbClr val="000000">
                      <a:alpha val="43137"/>
                    </a:srgbClr>
                  </a:outerShdw>
                </a:effectLst>
              </a:rPr>
              <a:t>Income</a:t>
            </a:r>
            <a:r>
              <a:rPr lang="en-US" sz="3200" dirty="0">
                <a:effectLst>
                  <a:outerShdw blurRad="38100" dist="38100" dir="2700000" algn="tl">
                    <a:srgbClr val="000000">
                      <a:alpha val="43137"/>
                    </a:srgbClr>
                  </a:outerShdw>
                </a:effectLst>
              </a:rPr>
              <a:t>:  $7,361.35 (including a specific donation for repairs at </a:t>
            </a:r>
            <a:r>
              <a:rPr lang="en-US" sz="3200" dirty="0" err="1">
                <a:effectLst>
                  <a:outerShdw blurRad="38100" dist="38100" dir="2700000" algn="tl">
                    <a:srgbClr val="000000">
                      <a:alpha val="43137"/>
                    </a:srgbClr>
                  </a:outerShdw>
                </a:effectLst>
              </a:rPr>
              <a:t>Hollowell</a:t>
            </a:r>
            <a:r>
              <a:rPr lang="en-US" sz="3200" dirty="0">
                <a:effectLst>
                  <a:outerShdw blurRad="38100" dist="38100" dir="2700000" algn="tl">
                    <a:srgbClr val="000000">
                      <a:alpha val="43137"/>
                    </a:srgbClr>
                  </a:outerShdw>
                </a:effectLst>
              </a:rPr>
              <a:t>-Massey)</a:t>
            </a:r>
            <a:endParaRPr lang="en-US" sz="3200" u="sng" dirty="0">
              <a:effectLst>
                <a:outerShdw blurRad="38100" dist="38100" dir="2700000" algn="tl">
                  <a:srgbClr val="000000">
                    <a:alpha val="43137"/>
                  </a:srgbClr>
                </a:outerShdw>
              </a:effectLst>
            </a:endParaRPr>
          </a:p>
          <a:p>
            <a:pPr marL="137160" indent="0">
              <a:buNone/>
            </a:pPr>
            <a:endParaRPr lang="en-US" sz="3200" u="sng" dirty="0">
              <a:effectLst>
                <a:outerShdw blurRad="38100" dist="38100" dir="2700000" algn="tl">
                  <a:srgbClr val="000000">
                    <a:alpha val="43137"/>
                  </a:srgbClr>
                </a:outerShdw>
              </a:effectLst>
            </a:endParaRPr>
          </a:p>
          <a:p>
            <a:pPr marL="137160" indent="0">
              <a:buNone/>
            </a:pPr>
            <a:r>
              <a:rPr lang="en-US" sz="3200" u="sng" dirty="0">
                <a:effectLst>
                  <a:outerShdw blurRad="38100" dist="38100" dir="2700000" algn="tl">
                    <a:srgbClr val="000000">
                      <a:alpha val="43137"/>
                    </a:srgbClr>
                  </a:outerShdw>
                </a:effectLst>
              </a:rPr>
              <a:t>Expenses</a:t>
            </a:r>
            <a:r>
              <a:rPr lang="en-US" sz="3200" dirty="0">
                <a:effectLst>
                  <a:outerShdw blurRad="38100" dist="38100" dir="2700000" algn="tl">
                    <a:srgbClr val="000000">
                      <a:alpha val="43137"/>
                    </a:srgbClr>
                  </a:outerShdw>
                </a:effectLst>
              </a:rPr>
              <a:t>:  $8,610.54 (including repairs referenced above following “Florence” and </a:t>
            </a:r>
            <a:r>
              <a:rPr lang="en-US" sz="3200" dirty="0">
                <a:solidFill>
                  <a:srgbClr val="FFFF00"/>
                </a:solidFill>
                <a:effectLst>
                  <a:outerShdw blurRad="38100" dist="38100" dir="2700000" algn="tl">
                    <a:srgbClr val="000000">
                      <a:alpha val="43137"/>
                    </a:srgbClr>
                  </a:outerShdw>
                </a:effectLst>
              </a:rPr>
              <a:t>liability insurance</a:t>
            </a:r>
            <a:r>
              <a:rPr lang="en-US" sz="3200" dirty="0">
                <a:effectLst>
                  <a:outerShdw blurRad="38100" dist="38100" dir="2700000" algn="tl">
                    <a:srgbClr val="000000">
                      <a:alpha val="43137"/>
                    </a:srgbClr>
                  </a:outerShdw>
                </a:effectLst>
              </a:rPr>
              <a:t>)</a:t>
            </a:r>
            <a:endParaRPr lang="en-US" sz="32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12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dirty="0">
                <a:solidFill>
                  <a:schemeClr val="tx1"/>
                </a:solidFill>
              </a:rPr>
              <a:t>Cemeteries Owned/Under the Care of </a:t>
            </a:r>
            <a:br>
              <a:rPr lang="en-US" sz="4000" dirty="0">
                <a:solidFill>
                  <a:schemeClr val="tx1"/>
                </a:solidFill>
              </a:rPr>
            </a:br>
            <a:r>
              <a:rPr lang="en-US" sz="4000" dirty="0">
                <a:solidFill>
                  <a:schemeClr val="tx1"/>
                </a:solidFill>
              </a:rPr>
              <a:t>NCYM, Inc.</a:t>
            </a:r>
            <a:br>
              <a:rPr lang="en-US" sz="4000" dirty="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402336" y="1894984"/>
            <a:ext cx="11484864" cy="4709160"/>
          </a:xfrm>
        </p:spPr>
        <p:txBody>
          <a:bodyPr>
            <a:normAutofit/>
          </a:bodyPr>
          <a:lstStyle/>
          <a:p>
            <a:endParaRPr lang="en-US"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Operating Account Balance 12/31/18 - $2,002.49</a:t>
            </a:r>
          </a:p>
          <a:p>
            <a:r>
              <a:rPr lang="en-US" sz="3200" dirty="0">
                <a:solidFill>
                  <a:srgbClr val="FFFF00"/>
                </a:solidFill>
                <a:effectLst>
                  <a:outerShdw blurRad="38100" dist="38100" dir="2700000" algn="tl">
                    <a:srgbClr val="000000">
                      <a:alpha val="43137"/>
                    </a:srgbClr>
                  </a:outerShdw>
                </a:effectLst>
              </a:rPr>
              <a:t>Trust Fund Account Balance 6/30/2019 - $179,622.72</a:t>
            </a:r>
          </a:p>
          <a:p>
            <a:r>
              <a:rPr lang="en-US" sz="3200" dirty="0">
                <a:solidFill>
                  <a:srgbClr val="FFFF00"/>
                </a:solidFill>
                <a:effectLst>
                  <a:outerShdw blurRad="38100" dist="38100" dir="2700000" algn="tl">
                    <a:srgbClr val="000000">
                      <a:alpha val="43137"/>
                    </a:srgbClr>
                  </a:outerShdw>
                </a:effectLst>
              </a:rPr>
              <a:t>Operating Account Balance 9/30/19 - $5,006.69</a:t>
            </a:r>
          </a:p>
          <a:p>
            <a:pPr marL="137160" indent="0">
              <a:buNone/>
            </a:pPr>
            <a:r>
              <a:rPr lang="en-US" sz="3200" dirty="0">
                <a:solidFill>
                  <a:srgbClr val="FFFF00"/>
                </a:solidFill>
              </a:rPr>
              <a:t/>
            </a:r>
            <a:br>
              <a:rPr lang="en-US" sz="3200" dirty="0">
                <a:solidFill>
                  <a:srgbClr val="FFFF00"/>
                </a:solidFill>
              </a:rPr>
            </a:br>
            <a:endParaRPr lang="en-US" sz="3200" dirty="0">
              <a:solidFill>
                <a:srgbClr val="FFFF00"/>
              </a:solidFill>
            </a:endParaRPr>
          </a:p>
        </p:txBody>
      </p:sp>
    </p:spTree>
    <p:extLst>
      <p:ext uri="{BB962C8B-B14F-4D97-AF65-F5344CB8AC3E}">
        <p14:creationId xmlns:p14="http://schemas.microsoft.com/office/powerpoint/2010/main" val="3259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76200"/>
            <a:ext cx="8229600" cy="1066800"/>
          </a:xfrm>
        </p:spPr>
        <p:txBody>
          <a:bodyPr>
            <a:normAutofit fontScale="90000"/>
          </a:bodyPr>
          <a:lstStyle/>
          <a:p>
            <a:r>
              <a:rPr lang="en-US" dirty="0">
                <a:solidFill>
                  <a:schemeClr val="tx1"/>
                </a:solidFill>
              </a:rPr>
              <a:t/>
            </a:r>
            <a:br>
              <a:rPr lang="en-US" dirty="0">
                <a:solidFill>
                  <a:schemeClr val="tx1"/>
                </a:solidFill>
              </a:rPr>
            </a:br>
            <a:r>
              <a:rPr lang="en-US" sz="3100" dirty="0">
                <a:solidFill>
                  <a:schemeClr val="tx1"/>
                </a:solidFill>
              </a:rPr>
              <a:t/>
            </a:r>
            <a:br>
              <a:rPr lang="en-US" sz="3100" dirty="0">
                <a:solidFill>
                  <a:schemeClr val="tx1"/>
                </a:solidFill>
              </a:rPr>
            </a:br>
            <a:endParaRPr lang="en-US" sz="3100" dirty="0">
              <a:solidFill>
                <a:schemeClr val="tx1"/>
              </a:solidFill>
            </a:endParaRPr>
          </a:p>
        </p:txBody>
      </p:sp>
      <p:sp>
        <p:nvSpPr>
          <p:cNvPr id="4" name="Rounded Rectangle 3"/>
          <p:cNvSpPr/>
          <p:nvPr/>
        </p:nvSpPr>
        <p:spPr>
          <a:xfrm>
            <a:off x="4114800" y="1351943"/>
            <a:ext cx="4068605"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ook Antiqua"/>
            </a:endParaRPr>
          </a:p>
          <a:p>
            <a:pPr algn="ct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u="sng" dirty="0">
                <a:solidFill>
                  <a:prstClr val="white"/>
                </a:solidFill>
                <a:effectLst>
                  <a:outerShdw blurRad="38100" dist="38100" dir="2700000" algn="tl">
                    <a:srgbClr val="000000">
                      <a:alpha val="43137"/>
                    </a:srgbClr>
                  </a:outerShdw>
                </a:effectLst>
                <a:latin typeface="Book Antiqua"/>
              </a:rPr>
              <a:t>NCYM Inc</a:t>
            </a:r>
            <a:r>
              <a:rPr lang="en-US" sz="2000" dirty="0">
                <a:solidFill>
                  <a:prstClr val="white"/>
                </a:solidFill>
                <a:effectLst>
                  <a:outerShdw blurRad="38100" dist="38100" dir="2700000" algn="tl">
                    <a:srgbClr val="000000">
                      <a:alpha val="43137"/>
                    </a:srgbClr>
                  </a:outerShdw>
                </a:effectLst>
                <a:latin typeface="Book Antiqua"/>
              </a:rPr>
              <a:t>. </a:t>
            </a:r>
          </a:p>
          <a:p>
            <a:pPr algn="ctr"/>
            <a:r>
              <a:rPr lang="en-US" sz="2000" dirty="0">
                <a:solidFill>
                  <a:prstClr val="white"/>
                </a:solidFill>
                <a:effectLst>
                  <a:outerShdw blurRad="38100" dist="38100" dir="2700000" algn="tl">
                    <a:srgbClr val="000000">
                      <a:alpha val="43137"/>
                    </a:srgbClr>
                  </a:outerShdw>
                </a:effectLst>
                <a:latin typeface="Book Antiqua"/>
              </a:rPr>
              <a:t>MOWA-Choctaw Center </a:t>
            </a:r>
          </a:p>
          <a:p>
            <a:pPr algn="ctr"/>
            <a:r>
              <a:rPr lang="en-US" sz="2000" dirty="0">
                <a:solidFill>
                  <a:prstClr val="white"/>
                </a:solidFill>
                <a:effectLst>
                  <a:outerShdw blurRad="38100" dist="38100" dir="2700000" algn="tl">
                    <a:srgbClr val="000000">
                      <a:alpha val="43137"/>
                    </a:srgbClr>
                  </a:outerShdw>
                </a:effectLst>
                <a:latin typeface="Book Antiqua"/>
              </a:rPr>
              <a:t>Cemeteries</a:t>
            </a:r>
          </a:p>
          <a:p>
            <a:pPr algn="ctr"/>
            <a:r>
              <a:rPr lang="en-US" sz="2000" dirty="0">
                <a:solidFill>
                  <a:prstClr val="white"/>
                </a:solidFill>
                <a:effectLst>
                  <a:outerShdw blurRad="38100" dist="38100" dir="2700000" algn="tl">
                    <a:srgbClr val="000000">
                      <a:alpha val="43137"/>
                    </a:srgbClr>
                  </a:outerShdw>
                </a:effectLst>
              </a:rPr>
              <a:t>QLC Land/Buildings</a:t>
            </a: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dirty="0">
                <a:solidFill>
                  <a:prstClr val="white"/>
                </a:solidFill>
                <a:effectLst>
                  <a:outerShdw blurRad="38100" dist="38100" dir="2700000" algn="tl">
                    <a:srgbClr val="000000">
                      <a:alpha val="43137"/>
                    </a:srgbClr>
                  </a:outerShdw>
                </a:effectLst>
              </a:rPr>
              <a:t>Real Estate/Proceeds (“Funds”)</a:t>
            </a:r>
            <a:endParaRPr lang="en-US" sz="2000" dirty="0">
              <a:solidFill>
                <a:prstClr val="white"/>
              </a:solidFill>
              <a:effectLst>
                <a:outerShdw blurRad="38100" dist="38100" dir="2700000" algn="tl">
                  <a:srgbClr val="000000">
                    <a:alpha val="43137"/>
                  </a:srgbClr>
                </a:outerShdw>
              </a:effectLst>
              <a:latin typeface="Book Antiqua"/>
            </a:endParaRPr>
          </a:p>
          <a:p>
            <a:pPr algn="ctr"/>
            <a:r>
              <a:rPr lang="en-US" sz="2000" dirty="0">
                <a:solidFill>
                  <a:prstClr val="white"/>
                </a:solidFill>
                <a:effectLst>
                  <a:outerShdw blurRad="38100" dist="38100" dir="2700000" algn="tl">
                    <a:srgbClr val="000000">
                      <a:alpha val="43137"/>
                    </a:srgbClr>
                  </a:outerShdw>
                </a:effectLst>
                <a:latin typeface="Book Antiqua"/>
              </a:rPr>
              <a:t>Financial &amp; Admin Services </a:t>
            </a:r>
          </a:p>
          <a:p>
            <a:pPr algn="ctr"/>
            <a:endParaRPr lang="en-US" sz="2000" dirty="0">
              <a:solidFill>
                <a:prstClr val="white"/>
              </a:solidFill>
              <a:effectLst>
                <a:outerShdw blurRad="38100" dist="38100" dir="2700000" algn="tl">
                  <a:srgbClr val="000000">
                    <a:alpha val="43137"/>
                  </a:srgbClr>
                </a:outerShdw>
              </a:effectLst>
              <a:latin typeface="Book Antiqua"/>
            </a:endParaRPr>
          </a:p>
          <a:p>
            <a:pPr algn="ctr"/>
            <a:endParaRPr lang="en-US" dirty="0">
              <a:solidFill>
                <a:prstClr val="white"/>
              </a:solidFill>
              <a:latin typeface="Book Antiqua"/>
            </a:endParaRPr>
          </a:p>
        </p:txBody>
      </p:sp>
      <p:sp>
        <p:nvSpPr>
          <p:cNvPr id="5" name="Rounded Rectangle 4"/>
          <p:cNvSpPr/>
          <p:nvPr/>
        </p:nvSpPr>
        <p:spPr>
          <a:xfrm>
            <a:off x="1676400" y="152400"/>
            <a:ext cx="2362200" cy="2740968"/>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prstClr val="white"/>
                </a:solidFill>
                <a:latin typeface="Book Antiqua"/>
              </a:rPr>
              <a:t>FCNC</a:t>
            </a:r>
          </a:p>
          <a:p>
            <a:pPr algn="ctr"/>
            <a:r>
              <a:rPr lang="en-US" dirty="0">
                <a:solidFill>
                  <a:prstClr val="white"/>
                </a:solidFill>
                <a:latin typeface="Book Antiqua"/>
              </a:rPr>
              <a:t>F&amp;P authority  </a:t>
            </a:r>
          </a:p>
          <a:p>
            <a:pPr algn="ctr"/>
            <a:r>
              <a:rPr lang="en-US" dirty="0">
                <a:solidFill>
                  <a:prstClr val="white"/>
                </a:solidFill>
                <a:latin typeface="Book Antiqua"/>
              </a:rPr>
              <a:t>Nom. Comm.</a:t>
            </a:r>
          </a:p>
          <a:p>
            <a:pPr algn="ctr"/>
            <a:r>
              <a:rPr lang="en-US" dirty="0">
                <a:solidFill>
                  <a:prstClr val="white"/>
                </a:solidFill>
                <a:latin typeface="Book Antiqua"/>
              </a:rPr>
              <a:t>F&amp;P Rev.</a:t>
            </a:r>
          </a:p>
          <a:p>
            <a:pPr algn="ctr"/>
            <a:r>
              <a:rPr lang="en-US" dirty="0">
                <a:solidFill>
                  <a:prstClr val="white"/>
                </a:solidFill>
                <a:latin typeface="Book Antiqua"/>
              </a:rPr>
              <a:t>Comm. on Clerks</a:t>
            </a:r>
          </a:p>
          <a:p>
            <a:pPr algn="ctr"/>
            <a:r>
              <a:rPr lang="en-US" dirty="0">
                <a:solidFill>
                  <a:prstClr val="white"/>
                </a:solidFill>
                <a:latin typeface="Book Antiqua"/>
              </a:rPr>
              <a:t>Exec. Comm.</a:t>
            </a:r>
          </a:p>
          <a:p>
            <a:pPr algn="ctr"/>
            <a:r>
              <a:rPr lang="en-US" dirty="0">
                <a:solidFill>
                  <a:prstClr val="white"/>
                </a:solidFill>
                <a:latin typeface="Book Antiqua"/>
              </a:rPr>
              <a:t>M&amp;C</a:t>
            </a:r>
          </a:p>
          <a:p>
            <a:pPr algn="ctr"/>
            <a:r>
              <a:rPr lang="en-US" dirty="0">
                <a:solidFill>
                  <a:prstClr val="white"/>
                </a:solidFill>
                <a:latin typeface="Book Antiqua"/>
              </a:rPr>
              <a:t>…</a:t>
            </a:r>
          </a:p>
          <a:p>
            <a:pPr algn="ctr"/>
            <a:r>
              <a:rPr lang="en-US" sz="1600" dirty="0">
                <a:solidFill>
                  <a:prstClr val="white"/>
                </a:solidFill>
                <a:latin typeface="Book Antiqua"/>
              </a:rPr>
              <a:t>FCNC </a:t>
            </a:r>
            <a:r>
              <a:rPr lang="en-US" sz="1600" dirty="0" err="1">
                <a:solidFill>
                  <a:prstClr val="white"/>
                </a:solidFill>
                <a:latin typeface="Book Antiqua"/>
              </a:rPr>
              <a:t>Askings</a:t>
            </a:r>
            <a:endParaRPr lang="en-US" sz="1600" dirty="0">
              <a:solidFill>
                <a:prstClr val="white"/>
              </a:solidFill>
              <a:latin typeface="Book Antiqua"/>
            </a:endParaRPr>
          </a:p>
        </p:txBody>
      </p:sp>
      <p:sp>
        <p:nvSpPr>
          <p:cNvPr id="8" name="Rounded Rectangle 7"/>
          <p:cNvSpPr/>
          <p:nvPr/>
        </p:nvSpPr>
        <p:spPr>
          <a:xfrm>
            <a:off x="4449431" y="4953000"/>
            <a:ext cx="3352800"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Book Antiqua"/>
            </a:endParaRPr>
          </a:p>
          <a:p>
            <a:pPr algn="ctr"/>
            <a:endParaRPr lang="en-US" u="sng" dirty="0">
              <a:solidFill>
                <a:prstClr val="black"/>
              </a:solidFill>
              <a:latin typeface="Book Antiqua"/>
            </a:endParaRPr>
          </a:p>
          <a:p>
            <a:pPr algn="ctr"/>
            <a:endParaRPr lang="en-US" u="sng" dirty="0">
              <a:solidFill>
                <a:prstClr val="black"/>
              </a:solidFill>
              <a:latin typeface="Book Antiqua"/>
            </a:endParaRPr>
          </a:p>
          <a:p>
            <a:pPr algn="ctr"/>
            <a:r>
              <a:rPr lang="en-US" u="sng" dirty="0">
                <a:solidFill>
                  <a:prstClr val="black"/>
                </a:solidFill>
                <a:latin typeface="Book Antiqua"/>
              </a:rPr>
              <a:t>Quaker Lake Camp, LLC</a:t>
            </a:r>
            <a:endParaRPr lang="en-US" dirty="0">
              <a:solidFill>
                <a:prstClr val="black"/>
              </a:solidFill>
              <a:latin typeface="Book Antiqua"/>
            </a:endParaRPr>
          </a:p>
          <a:p>
            <a:pPr algn="ctr"/>
            <a:r>
              <a:rPr lang="en-US" dirty="0">
                <a:solidFill>
                  <a:prstClr val="black"/>
                </a:solidFill>
                <a:latin typeface="Book Antiqua"/>
              </a:rPr>
              <a:t>Operating Agreement</a:t>
            </a:r>
          </a:p>
          <a:p>
            <a:pPr algn="ctr"/>
            <a:r>
              <a:rPr lang="en-US" dirty="0">
                <a:solidFill>
                  <a:prstClr val="black"/>
                </a:solidFill>
                <a:latin typeface="Book Antiqua"/>
              </a:rPr>
              <a:t>Lease Agreement</a:t>
            </a:r>
          </a:p>
          <a:p>
            <a:pPr algn="ctr"/>
            <a:r>
              <a:rPr lang="en-US" dirty="0">
                <a:solidFill>
                  <a:prstClr val="black"/>
                </a:solidFill>
                <a:latin typeface="Book Antiqua"/>
              </a:rPr>
              <a:t>Board-Managed Camp </a:t>
            </a:r>
          </a:p>
          <a:p>
            <a:pPr algn="ctr"/>
            <a:r>
              <a:rPr lang="en-US" dirty="0">
                <a:solidFill>
                  <a:prstClr val="black"/>
                </a:solidFill>
                <a:latin typeface="Book Antiqua"/>
              </a:rPr>
              <a:t>“Structured to maintain current (2017) mission”</a:t>
            </a:r>
          </a:p>
          <a:p>
            <a:pPr algn="ctr"/>
            <a:endParaRPr lang="en-US" u="sng" dirty="0">
              <a:solidFill>
                <a:prstClr val="black"/>
              </a:solidFill>
              <a:latin typeface="Book Antiqua"/>
            </a:endParaRPr>
          </a:p>
          <a:p>
            <a:pPr algn="ctr"/>
            <a:endParaRPr lang="en-US" dirty="0">
              <a:solidFill>
                <a:prstClr val="black"/>
              </a:solidFill>
              <a:latin typeface="Book Antiqua"/>
            </a:endParaRPr>
          </a:p>
          <a:p>
            <a:pPr algn="ctr"/>
            <a:endParaRPr lang="en-US" dirty="0">
              <a:solidFill>
                <a:prstClr val="black"/>
              </a:solidFill>
              <a:latin typeface="Book Antiqua"/>
            </a:endParaRPr>
          </a:p>
        </p:txBody>
      </p:sp>
      <p:cxnSp>
        <p:nvCxnSpPr>
          <p:cNvPr id="11" name="Straight Connector 10"/>
          <p:cNvCxnSpPr/>
          <p:nvPr/>
        </p:nvCxnSpPr>
        <p:spPr>
          <a:xfrm flipV="1">
            <a:off x="3657600" y="4664364"/>
            <a:ext cx="0" cy="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229600" y="152400"/>
            <a:ext cx="2286000" cy="2740968"/>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prstClr val="white"/>
                </a:solidFill>
                <a:latin typeface="Book Antiqua"/>
              </a:rPr>
              <a:t>NCFF</a:t>
            </a:r>
          </a:p>
          <a:p>
            <a:pPr algn="ctr"/>
            <a:r>
              <a:rPr lang="en-US" dirty="0">
                <a:solidFill>
                  <a:prstClr val="white"/>
                </a:solidFill>
                <a:latin typeface="Book Antiqua"/>
              </a:rPr>
              <a:t>F&amp;P authority  </a:t>
            </a:r>
          </a:p>
          <a:p>
            <a:pPr algn="ctr"/>
            <a:r>
              <a:rPr lang="en-US" dirty="0">
                <a:solidFill>
                  <a:prstClr val="white"/>
                </a:solidFill>
                <a:latin typeface="Book Antiqua"/>
              </a:rPr>
              <a:t>Nom. Comm.</a:t>
            </a:r>
          </a:p>
          <a:p>
            <a:pPr algn="ctr"/>
            <a:r>
              <a:rPr lang="en-US" dirty="0">
                <a:solidFill>
                  <a:prstClr val="white"/>
                </a:solidFill>
                <a:latin typeface="Book Antiqua"/>
              </a:rPr>
              <a:t>F&amp;P Rev.</a:t>
            </a:r>
          </a:p>
          <a:p>
            <a:pPr algn="ctr"/>
            <a:r>
              <a:rPr lang="en-US" dirty="0">
                <a:solidFill>
                  <a:prstClr val="white"/>
                </a:solidFill>
                <a:latin typeface="Book Antiqua"/>
              </a:rPr>
              <a:t>Comm. on Clerks</a:t>
            </a:r>
          </a:p>
          <a:p>
            <a:pPr algn="ctr"/>
            <a:r>
              <a:rPr lang="en-US" dirty="0">
                <a:solidFill>
                  <a:prstClr val="white"/>
                </a:solidFill>
                <a:latin typeface="Book Antiqua"/>
              </a:rPr>
              <a:t>Exec. Comm.</a:t>
            </a:r>
          </a:p>
          <a:p>
            <a:pPr algn="ctr"/>
            <a:r>
              <a:rPr lang="en-US" dirty="0">
                <a:solidFill>
                  <a:prstClr val="white"/>
                </a:solidFill>
                <a:latin typeface="Book Antiqua"/>
              </a:rPr>
              <a:t>M&amp;C</a:t>
            </a:r>
          </a:p>
          <a:p>
            <a:pPr algn="ctr"/>
            <a:r>
              <a:rPr lang="en-US" dirty="0">
                <a:solidFill>
                  <a:prstClr val="white"/>
                </a:solidFill>
                <a:latin typeface="Book Antiqua"/>
              </a:rPr>
              <a:t>…</a:t>
            </a:r>
          </a:p>
          <a:p>
            <a:pPr algn="ctr"/>
            <a:r>
              <a:rPr lang="en-US" sz="1600" dirty="0">
                <a:solidFill>
                  <a:prstClr val="white"/>
                </a:solidFill>
                <a:latin typeface="Book Antiqua"/>
              </a:rPr>
              <a:t>NCFF </a:t>
            </a:r>
            <a:r>
              <a:rPr lang="en-US" sz="1600" dirty="0" err="1">
                <a:solidFill>
                  <a:prstClr val="white"/>
                </a:solidFill>
                <a:latin typeface="Book Antiqua"/>
              </a:rPr>
              <a:t>Askings</a:t>
            </a:r>
            <a:endParaRPr lang="en-US" sz="1600" dirty="0">
              <a:solidFill>
                <a:prstClr val="white"/>
              </a:solidFill>
              <a:latin typeface="Book Antiqua"/>
            </a:endParaRPr>
          </a:p>
        </p:txBody>
      </p:sp>
      <p:sp>
        <p:nvSpPr>
          <p:cNvPr id="26" name="TextBox 25"/>
          <p:cNvSpPr txBox="1"/>
          <p:nvPr/>
        </p:nvSpPr>
        <p:spPr>
          <a:xfrm rot="1695898">
            <a:off x="2352347" y="3421179"/>
            <a:ext cx="2744783" cy="646331"/>
          </a:xfrm>
          <a:prstGeom prst="rect">
            <a:avLst/>
          </a:prstGeom>
          <a:noFill/>
        </p:spPr>
        <p:txBody>
          <a:bodyPr wrap="square" rtlCol="0">
            <a:spAutoFit/>
          </a:bodyPr>
          <a:lstStyle/>
          <a:p>
            <a:r>
              <a:rPr lang="en-US" dirty="0">
                <a:solidFill>
                  <a:prstClr val="white"/>
                </a:solidFill>
                <a:latin typeface="Book Antiqua"/>
              </a:rPr>
              <a:t>75.6% available TF income</a:t>
            </a:r>
          </a:p>
        </p:txBody>
      </p:sp>
      <p:sp>
        <p:nvSpPr>
          <p:cNvPr id="27" name="TextBox 26"/>
          <p:cNvSpPr txBox="1"/>
          <p:nvPr/>
        </p:nvSpPr>
        <p:spPr>
          <a:xfrm rot="19928479">
            <a:off x="7731076" y="3080304"/>
            <a:ext cx="2741149" cy="646331"/>
          </a:xfrm>
          <a:prstGeom prst="rect">
            <a:avLst/>
          </a:prstGeom>
          <a:noFill/>
        </p:spPr>
        <p:txBody>
          <a:bodyPr wrap="square" rtlCol="0">
            <a:spAutoFit/>
          </a:bodyPr>
          <a:lstStyle/>
          <a:p>
            <a:r>
              <a:rPr lang="en-US" dirty="0">
                <a:solidFill>
                  <a:prstClr val="white"/>
                </a:solidFill>
                <a:latin typeface="Book Antiqua"/>
              </a:rPr>
              <a:t>24.4% available TF income</a:t>
            </a:r>
          </a:p>
        </p:txBody>
      </p:sp>
      <p:cxnSp>
        <p:nvCxnSpPr>
          <p:cNvPr id="44" name="Straight Arrow Connector 43"/>
          <p:cNvCxnSpPr>
            <a:endCxn id="5" idx="2"/>
          </p:cNvCxnSpPr>
          <p:nvPr/>
        </p:nvCxnSpPr>
        <p:spPr>
          <a:xfrm flipH="1" flipV="1">
            <a:off x="2857500" y="2893368"/>
            <a:ext cx="1333500" cy="699804"/>
          </a:xfrm>
          <a:prstGeom prst="straightConnector1">
            <a:avLst/>
          </a:prstGeom>
          <a:ln w="38100">
            <a:solidFill>
              <a:schemeClr val="accent6">
                <a:lumMod val="75000"/>
              </a:schemeClr>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6" idx="2"/>
          </p:cNvCxnSpPr>
          <p:nvPr/>
        </p:nvCxnSpPr>
        <p:spPr>
          <a:xfrm flipV="1">
            <a:off x="8077200" y="2893368"/>
            <a:ext cx="1295400" cy="699804"/>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 idx="2"/>
            <a:endCxn id="8" idx="0"/>
          </p:cNvCxnSpPr>
          <p:nvPr/>
        </p:nvCxnSpPr>
        <p:spPr>
          <a:xfrm flipH="1">
            <a:off x="6125832" y="3714144"/>
            <a:ext cx="23271" cy="1238857"/>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991600" y="5513726"/>
            <a:ext cx="15240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Book Antiqua"/>
              </a:rPr>
              <a:t>QLC Foundation</a:t>
            </a:r>
          </a:p>
        </p:txBody>
      </p:sp>
      <p:cxnSp>
        <p:nvCxnSpPr>
          <p:cNvPr id="18" name="Straight Arrow Connector 17"/>
          <p:cNvCxnSpPr>
            <a:stCxn id="15" idx="1"/>
          </p:cNvCxnSpPr>
          <p:nvPr/>
        </p:nvCxnSpPr>
        <p:spPr>
          <a:xfrm flipH="1">
            <a:off x="7802232" y="6009026"/>
            <a:ext cx="1189369" cy="0"/>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967148" y="5682734"/>
            <a:ext cx="1134503" cy="369332"/>
          </a:xfrm>
          <a:prstGeom prst="rect">
            <a:avLst/>
          </a:prstGeom>
          <a:noFill/>
        </p:spPr>
        <p:txBody>
          <a:bodyPr wrap="square" rtlCol="0">
            <a:spAutoFit/>
          </a:bodyPr>
          <a:lstStyle/>
          <a:p>
            <a:r>
              <a:rPr lang="en-US" dirty="0">
                <a:solidFill>
                  <a:prstClr val="white"/>
                </a:solidFill>
                <a:latin typeface="Book Antiqua"/>
              </a:rPr>
              <a:t>Funding</a:t>
            </a:r>
          </a:p>
        </p:txBody>
      </p:sp>
      <p:cxnSp>
        <p:nvCxnSpPr>
          <p:cNvPr id="6" name="Straight Arrow Connector 5"/>
          <p:cNvCxnSpPr/>
          <p:nvPr/>
        </p:nvCxnSpPr>
        <p:spPr>
          <a:xfrm>
            <a:off x="10134600" y="2893368"/>
            <a:ext cx="0" cy="1512348"/>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3"/>
          </p:cNvCxnSpPr>
          <p:nvPr/>
        </p:nvCxnSpPr>
        <p:spPr>
          <a:xfrm flipH="1">
            <a:off x="7802232" y="4393740"/>
            <a:ext cx="2332369" cy="1473661"/>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33600" y="2893368"/>
            <a:ext cx="0" cy="1488132"/>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1"/>
          </p:cNvCxnSpPr>
          <p:nvPr/>
        </p:nvCxnSpPr>
        <p:spPr>
          <a:xfrm>
            <a:off x="2133601" y="4381500"/>
            <a:ext cx="2315831" cy="1485900"/>
          </a:xfrm>
          <a:prstGeom prst="straightConnector1">
            <a:avLst/>
          </a:prstGeom>
          <a:ln w="38100">
            <a:solidFill>
              <a:schemeClr val="accent6">
                <a:lumMod val="75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9601204">
            <a:off x="7892707" y="4737641"/>
            <a:ext cx="2292615" cy="646331"/>
          </a:xfrm>
          <a:prstGeom prst="rect">
            <a:avLst/>
          </a:prstGeom>
          <a:noFill/>
        </p:spPr>
        <p:txBody>
          <a:bodyPr wrap="none" rtlCol="0">
            <a:spAutoFit/>
          </a:bodyPr>
          <a:lstStyle/>
          <a:p>
            <a:r>
              <a:rPr lang="en-US" dirty="0">
                <a:solidFill>
                  <a:prstClr val="white"/>
                </a:solidFill>
                <a:latin typeface="Book Antiqua"/>
              </a:rPr>
              <a:t>NCYM/QLC Pledge</a:t>
            </a:r>
          </a:p>
          <a:p>
            <a:pPr algn="ctr"/>
            <a:r>
              <a:rPr lang="en-US" dirty="0">
                <a:solidFill>
                  <a:prstClr val="white"/>
                </a:solidFill>
                <a:latin typeface="Book Antiqua"/>
              </a:rPr>
              <a:t> (24.4%)</a:t>
            </a:r>
          </a:p>
        </p:txBody>
      </p:sp>
      <p:sp>
        <p:nvSpPr>
          <p:cNvPr id="7" name="TextBox 6"/>
          <p:cNvSpPr txBox="1"/>
          <p:nvPr/>
        </p:nvSpPr>
        <p:spPr>
          <a:xfrm rot="1915056">
            <a:off x="2036630" y="4745494"/>
            <a:ext cx="2395238" cy="646331"/>
          </a:xfrm>
          <a:prstGeom prst="rect">
            <a:avLst/>
          </a:prstGeom>
          <a:noFill/>
        </p:spPr>
        <p:txBody>
          <a:bodyPr wrap="square" rtlCol="0">
            <a:spAutoFit/>
          </a:bodyPr>
          <a:lstStyle/>
          <a:p>
            <a:pPr algn="ctr"/>
            <a:r>
              <a:rPr lang="en-US" dirty="0">
                <a:solidFill>
                  <a:prstClr val="white"/>
                </a:solidFill>
                <a:latin typeface="Book Antiqua"/>
              </a:rPr>
              <a:t>NCYM/QLC Pledge (75.6%)</a:t>
            </a:r>
          </a:p>
        </p:txBody>
      </p:sp>
      <p:sp>
        <p:nvSpPr>
          <p:cNvPr id="20" name="Rounded Rectangle 19"/>
          <p:cNvSpPr/>
          <p:nvPr/>
        </p:nvSpPr>
        <p:spPr>
          <a:xfrm>
            <a:off x="4648200" y="4114801"/>
            <a:ext cx="990600" cy="745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Book Antiqua"/>
              </a:rPr>
              <a:t>NCYM Funds, LLC</a:t>
            </a:r>
          </a:p>
        </p:txBody>
      </p:sp>
      <p:cxnSp>
        <p:nvCxnSpPr>
          <p:cNvPr id="25" name="Straight Connector 24"/>
          <p:cNvCxnSpPr>
            <a:endCxn id="20" idx="0"/>
          </p:cNvCxnSpPr>
          <p:nvPr/>
        </p:nvCxnSpPr>
        <p:spPr>
          <a:xfrm>
            <a:off x="5143500" y="3714143"/>
            <a:ext cx="0" cy="400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59074" y="42839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5400000">
            <a:off x="5618924" y="4156449"/>
            <a:ext cx="1383146" cy="369332"/>
          </a:xfrm>
          <a:prstGeom prst="rect">
            <a:avLst/>
          </a:prstGeom>
          <a:noFill/>
        </p:spPr>
        <p:txBody>
          <a:bodyPr wrap="square" rtlCol="0">
            <a:spAutoFit/>
          </a:bodyPr>
          <a:lstStyle/>
          <a:p>
            <a:r>
              <a:rPr lang="en-US" dirty="0">
                <a:solidFill>
                  <a:prstClr val="white"/>
                </a:solidFill>
                <a:latin typeface="Book Antiqua"/>
              </a:rPr>
              <a:t> TF income</a:t>
            </a:r>
          </a:p>
        </p:txBody>
      </p:sp>
      <p:cxnSp>
        <p:nvCxnSpPr>
          <p:cNvPr id="17" name="Straight Arrow Connector 16"/>
          <p:cNvCxnSpPr>
            <a:stCxn id="8" idx="0"/>
            <a:endCxn id="4" idx="2"/>
          </p:cNvCxnSpPr>
          <p:nvPr/>
        </p:nvCxnSpPr>
        <p:spPr>
          <a:xfrm flipV="1">
            <a:off x="6125832" y="3714144"/>
            <a:ext cx="23271" cy="1238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67400" y="3714144"/>
            <a:ext cx="0" cy="1238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19">
            <a:extLst>
              <a:ext uri="{FF2B5EF4-FFF2-40B4-BE49-F238E27FC236}">
                <a16:creationId xmlns:a16="http://schemas.microsoft.com/office/drawing/2014/main" xmlns="" id="{63B6F5F5-5E99-4CA3-B8D5-7555A78B8ACA}"/>
              </a:ext>
            </a:extLst>
          </p:cNvPr>
          <p:cNvSpPr/>
          <p:nvPr/>
        </p:nvSpPr>
        <p:spPr>
          <a:xfrm>
            <a:off x="6580905" y="4114801"/>
            <a:ext cx="1106796" cy="745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Book Antiqua"/>
              </a:rPr>
              <a:t>NC FDS, LLC</a:t>
            </a:r>
          </a:p>
        </p:txBody>
      </p:sp>
      <p:cxnSp>
        <p:nvCxnSpPr>
          <p:cNvPr id="10" name="Straight Connector 9">
            <a:extLst>
              <a:ext uri="{FF2B5EF4-FFF2-40B4-BE49-F238E27FC236}">
                <a16:creationId xmlns:a16="http://schemas.microsoft.com/office/drawing/2014/main" xmlns="" id="{54BCAB95-67EF-4ECF-AF9C-DD493460A2E0}"/>
              </a:ext>
            </a:extLst>
          </p:cNvPr>
          <p:cNvCxnSpPr>
            <a:cxnSpLocks/>
            <a:stCxn id="29" idx="0"/>
          </p:cNvCxnSpPr>
          <p:nvPr/>
        </p:nvCxnSpPr>
        <p:spPr>
          <a:xfrm flipV="1">
            <a:off x="7134303" y="3714143"/>
            <a:ext cx="0" cy="400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D702E4E5-F1AC-473E-82CD-25F59431054A}"/>
              </a:ext>
            </a:extLst>
          </p:cNvPr>
          <p:cNvSpPr txBox="1"/>
          <p:nvPr/>
        </p:nvSpPr>
        <p:spPr>
          <a:xfrm>
            <a:off x="4472702" y="152400"/>
            <a:ext cx="3352799" cy="523220"/>
          </a:xfrm>
          <a:prstGeom prst="rect">
            <a:avLst/>
          </a:prstGeom>
          <a:noFill/>
        </p:spPr>
        <p:txBody>
          <a:bodyPr wrap="square" rtlCol="0">
            <a:spAutoFit/>
          </a:bodyPr>
          <a:lstStyle/>
          <a:p>
            <a:pPr algn="ctr"/>
            <a:r>
              <a:rPr lang="en-US" sz="2800" u="sng" dirty="0"/>
              <a:t>As of 12/31/18</a:t>
            </a:r>
          </a:p>
        </p:txBody>
      </p:sp>
    </p:spTree>
    <p:extLst>
      <p:ext uri="{BB962C8B-B14F-4D97-AF65-F5344CB8AC3E}">
        <p14:creationId xmlns:p14="http://schemas.microsoft.com/office/powerpoint/2010/main" val="209520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1C342C5-F543-416D-A72E-135B0A05629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9356"/>
          <a:stretch/>
        </p:blipFill>
        <p:spPr>
          <a:xfrm rot="5400000">
            <a:off x="211448" y="-211448"/>
            <a:ext cx="6858002" cy="7280899"/>
          </a:xfrm>
        </p:spPr>
      </p:pic>
      <p:sp>
        <p:nvSpPr>
          <p:cNvPr id="6" name="TextBox 5">
            <a:extLst>
              <a:ext uri="{FF2B5EF4-FFF2-40B4-BE49-F238E27FC236}">
                <a16:creationId xmlns:a16="http://schemas.microsoft.com/office/drawing/2014/main" xmlns="" id="{4821FEE9-7444-4C08-9AC2-DBD549E7DBEF}"/>
              </a:ext>
            </a:extLst>
          </p:cNvPr>
          <p:cNvSpPr txBox="1"/>
          <p:nvPr/>
        </p:nvSpPr>
        <p:spPr>
          <a:xfrm>
            <a:off x="7889828" y="1005840"/>
            <a:ext cx="3858767" cy="4031873"/>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rPr>
              <a:t>Forbush</a:t>
            </a:r>
            <a:r>
              <a:rPr lang="en-US" sz="3200" dirty="0">
                <a:effectLst>
                  <a:outerShdw blurRad="38100" dist="38100" dir="2700000" algn="tl">
                    <a:srgbClr val="000000">
                      <a:alpha val="43137"/>
                    </a:srgbClr>
                  </a:outerShdw>
                </a:effectLst>
              </a:rPr>
              <a:t> Friends (Kevin Smitherman, Brian Wooten, and others) at Dutchman’s Creek Friends Cemetery in Davie County October 6, 2018.</a:t>
            </a:r>
          </a:p>
        </p:txBody>
      </p:sp>
    </p:spTree>
    <p:extLst>
      <p:ext uri="{BB962C8B-B14F-4D97-AF65-F5344CB8AC3E}">
        <p14:creationId xmlns:p14="http://schemas.microsoft.com/office/powerpoint/2010/main" val="58095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4D0F1-365B-4268-8F59-F1175A66EBDA}"/>
              </a:ext>
            </a:extLst>
          </p:cNvPr>
          <p:cNvSpPr>
            <a:spLocks noGrp="1"/>
          </p:cNvSpPr>
          <p:nvPr>
            <p:ph type="title"/>
          </p:nvPr>
        </p:nvSpPr>
        <p:spPr>
          <a:xfrm>
            <a:off x="-16068" y="198303"/>
            <a:ext cx="12192000" cy="1494661"/>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At the direction of our insurer, “</a:t>
            </a:r>
            <a:r>
              <a:rPr lang="en-US" sz="3200" b="1" dirty="0">
                <a:solidFill>
                  <a:schemeClr val="tx1"/>
                </a:solidFill>
                <a:effectLst>
                  <a:outerShdw blurRad="38100" dist="38100" dir="2700000" algn="tl">
                    <a:srgbClr val="000000">
                      <a:alpha val="43137"/>
                    </a:srgbClr>
                  </a:outerShdw>
                </a:effectLst>
              </a:rPr>
              <a:t>Cemetery Hours” signs wer</a:t>
            </a:r>
            <a:r>
              <a:rPr lang="en-US" sz="3200" dirty="0">
                <a:solidFill>
                  <a:schemeClr val="tx1"/>
                </a:solidFill>
                <a:effectLst>
                  <a:outerShdw blurRad="38100" dist="38100" dir="2700000" algn="tl">
                    <a:srgbClr val="000000">
                      <a:alpha val="43137"/>
                    </a:srgbClr>
                  </a:outerShdw>
                </a:effectLst>
              </a:rPr>
              <a:t>e placed at the cemeteries owned by NCYM, Inc. *</a:t>
            </a:r>
            <a:r>
              <a:rPr lang="en-US" sz="3200" b="1" dirty="0">
                <a:solidFill>
                  <a:schemeClr val="tx1"/>
                </a:solidFill>
                <a:effectLst>
                  <a:outerShdw blurRad="38100" dist="38100" dir="2700000" algn="tl">
                    <a:srgbClr val="000000">
                      <a:alpha val="43137"/>
                    </a:srgbClr>
                  </a:outerShdw>
                </a:effectLst>
              </a:rPr>
              <a:t/>
            </a:r>
            <a:br>
              <a:rPr lang="en-US" sz="3200" b="1" dirty="0">
                <a:solidFill>
                  <a:schemeClr val="tx1"/>
                </a:solidFill>
                <a:effectLst>
                  <a:outerShdw blurRad="38100" dist="38100" dir="2700000" algn="tl">
                    <a:srgbClr val="000000">
                      <a:alpha val="43137"/>
                    </a:srgbClr>
                  </a:outerShdw>
                </a:effectLst>
              </a:rPr>
            </a:br>
            <a:endParaRPr lang="en-US" sz="3200" b="1" dirty="0">
              <a:solidFill>
                <a:schemeClr val="tx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92C9F91D-32F1-480F-8C96-09D2D37A8A78}"/>
              </a:ext>
            </a:extLst>
          </p:cNvPr>
          <p:cNvSpPr>
            <a:spLocks noGrp="1"/>
          </p:cNvSpPr>
          <p:nvPr>
            <p:ph idx="1"/>
          </p:nvPr>
        </p:nvSpPr>
        <p:spPr>
          <a:xfrm>
            <a:off x="7458418" y="1838325"/>
            <a:ext cx="4549968" cy="3975081"/>
          </a:xfrm>
        </p:spPr>
        <p:txBody>
          <a:bodyPr>
            <a:normAutofit fontScale="77500" lnSpcReduction="20000"/>
          </a:bodyPr>
          <a:lstStyle/>
          <a:p>
            <a:pPr marL="0" indent="0" algn="ctr">
              <a:buNone/>
            </a:pPr>
            <a:r>
              <a:rPr lang="en-US" sz="3600" dirty="0">
                <a:effectLst>
                  <a:outerShdw blurRad="38100" dist="38100" dir="2700000" algn="tl">
                    <a:srgbClr val="000000">
                      <a:alpha val="43137"/>
                    </a:srgbClr>
                  </a:outerShdw>
                </a:effectLst>
              </a:rPr>
              <a:t>*Exceptions were permitted for cemeteries that such signage might invite amateur “archeologists.”</a:t>
            </a:r>
          </a:p>
          <a:p>
            <a:pPr marL="0" indent="0" algn="ctr">
              <a:buNone/>
            </a:pPr>
            <a:r>
              <a:rPr lang="en-US" sz="3600" dirty="0">
                <a:effectLst>
                  <a:outerShdw blurRad="38100" dist="38100" dir="2700000" algn="tl">
                    <a:srgbClr val="000000">
                      <a:alpha val="43137"/>
                    </a:srgbClr>
                  </a:outerShdw>
                </a:effectLst>
              </a:rPr>
              <a:t> </a:t>
            </a:r>
          </a:p>
          <a:p>
            <a:pPr marL="0" indent="0" algn="ctr">
              <a:buNone/>
            </a:pPr>
            <a:endParaRPr lang="en-US" sz="3600" dirty="0">
              <a:effectLst>
                <a:outerShdw blurRad="38100" dist="38100" dir="2700000" algn="tl">
                  <a:srgbClr val="000000">
                    <a:alpha val="43137"/>
                  </a:srgbClr>
                </a:outerShdw>
              </a:effectLst>
            </a:endParaRPr>
          </a:p>
          <a:p>
            <a:pPr marL="0" indent="0" algn="ctr">
              <a:buNone/>
            </a:pPr>
            <a:r>
              <a:rPr lang="en-US" sz="3600" dirty="0">
                <a:effectLst>
                  <a:outerShdw blurRad="38100" dist="38100" dir="2700000" algn="tl">
                    <a:srgbClr val="000000">
                      <a:alpha val="43137"/>
                    </a:srgbClr>
                  </a:outerShdw>
                </a:effectLst>
              </a:rPr>
              <a:t>Sign in place at Woodland Friends Meeting Cemetery (meeting laid down).</a:t>
            </a:r>
            <a:endParaRPr lang="en-US" sz="3600" dirty="0"/>
          </a:p>
        </p:txBody>
      </p:sp>
      <p:pic>
        <p:nvPicPr>
          <p:cNvPr id="5" name="Picture 4">
            <a:extLst>
              <a:ext uri="{FF2B5EF4-FFF2-40B4-BE49-F238E27FC236}">
                <a16:creationId xmlns:a16="http://schemas.microsoft.com/office/drawing/2014/main" xmlns="" id="{A043BED5-8774-4BE8-B42E-B1DA65156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14" y="1553205"/>
            <a:ext cx="6847596" cy="5135697"/>
          </a:xfrm>
          <a:prstGeom prst="rect">
            <a:avLst/>
          </a:prstGeom>
        </p:spPr>
      </p:pic>
    </p:spTree>
    <p:extLst>
      <p:ext uri="{BB962C8B-B14F-4D97-AF65-F5344CB8AC3E}">
        <p14:creationId xmlns:p14="http://schemas.microsoft.com/office/powerpoint/2010/main" val="286956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rPr>
              <a:t>Old Quaker Cemetery, Galax, VA</a:t>
            </a:r>
            <a:br>
              <a:rPr lang="en-US" sz="3600" dirty="0">
                <a:solidFill>
                  <a:schemeClr val="tx1"/>
                </a:solidFill>
              </a:rPr>
            </a:br>
            <a:r>
              <a:rPr lang="en-US" sz="3600" dirty="0">
                <a:solidFill>
                  <a:schemeClr val="tx1"/>
                </a:solidFill>
              </a:rPr>
              <a:t>aka Mt. Pleasant Cemetery</a:t>
            </a:r>
            <a:br>
              <a:rPr lang="en-US" sz="3600" dirty="0">
                <a:solidFill>
                  <a:schemeClr val="tx1"/>
                </a:solidFill>
              </a:rPr>
            </a:br>
            <a:r>
              <a:rPr lang="en-US" sz="3600" dirty="0">
                <a:solidFill>
                  <a:schemeClr val="tx1"/>
                </a:solidFill>
              </a:rPr>
              <a:t>aka Chestnut Creek Cemetery</a:t>
            </a:r>
          </a:p>
        </p:txBody>
      </p:sp>
      <p:sp>
        <p:nvSpPr>
          <p:cNvPr id="3" name="Content Placeholder 2"/>
          <p:cNvSpPr>
            <a:spLocks noGrp="1"/>
          </p:cNvSpPr>
          <p:nvPr>
            <p:ph idx="1"/>
          </p:nvPr>
        </p:nvSpPr>
        <p:spPr>
          <a:xfrm>
            <a:off x="609600" y="1961147"/>
            <a:ext cx="10972800" cy="4709160"/>
          </a:xfrm>
        </p:spPr>
        <p:txBody>
          <a:bodyPr/>
          <a:lstStyle/>
          <a:p>
            <a:endParaRPr lang="en-US" dirty="0"/>
          </a:p>
        </p:txBody>
      </p:sp>
      <p:pic>
        <p:nvPicPr>
          <p:cNvPr id="3074" name="Picture 2" descr="C:\Users\Superintendent\Downloads\IMG_0381.jpg"/>
          <p:cNvPicPr>
            <a:picLocks noChangeAspect="1" noChangeArrowheads="1"/>
          </p:cNvPicPr>
          <p:nvPr/>
        </p:nvPicPr>
        <p:blipFill rotWithShape="1">
          <a:blip r:embed="rId3">
            <a:extLst>
              <a:ext uri="{28A0092B-C50C-407E-A947-70E740481C1C}">
                <a14:useLocalDpi xmlns:a14="http://schemas.microsoft.com/office/drawing/2010/main" val="0"/>
              </a:ext>
            </a:extLst>
          </a:blip>
          <a:srcRect b="2498"/>
          <a:stretch/>
        </p:blipFill>
        <p:spPr bwMode="auto">
          <a:xfrm>
            <a:off x="0" y="1690437"/>
            <a:ext cx="7066547" cy="51675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uperintendent\Downloads\IMG_038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807" b="24911"/>
          <a:stretch/>
        </p:blipFill>
        <p:spPr bwMode="auto">
          <a:xfrm>
            <a:off x="7157987" y="830178"/>
            <a:ext cx="5143500" cy="602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9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5" y="250659"/>
            <a:ext cx="8843211" cy="950494"/>
          </a:xfrm>
        </p:spPr>
        <p:txBody>
          <a:bodyPr>
            <a:noAutofit/>
          </a:bodyPr>
          <a:lstStyle/>
          <a:p>
            <a:r>
              <a:rPr lang="en-US" sz="3600" dirty="0">
                <a:solidFill>
                  <a:schemeClr val="tx1"/>
                </a:solidFill>
              </a:rPr>
              <a:t>Old Quaker Cemetery</a:t>
            </a:r>
            <a:r>
              <a:rPr lang="en-US" sz="3600" dirty="0"/>
              <a:t/>
            </a:r>
            <a:br>
              <a:rPr lang="en-US" sz="3600" dirty="0"/>
            </a:br>
            <a:endParaRPr lang="en-US" sz="3600" dirty="0"/>
          </a:p>
        </p:txBody>
      </p:sp>
      <p:sp>
        <p:nvSpPr>
          <p:cNvPr id="3" name="Content Placeholder 2"/>
          <p:cNvSpPr>
            <a:spLocks noGrp="1"/>
          </p:cNvSpPr>
          <p:nvPr>
            <p:ph idx="1"/>
          </p:nvPr>
        </p:nvSpPr>
        <p:spPr>
          <a:xfrm>
            <a:off x="324853" y="1034716"/>
            <a:ext cx="11574379" cy="5635591"/>
          </a:xfrm>
        </p:spPr>
        <p:txBody>
          <a:bodyPr/>
          <a:lstStyle/>
          <a:p>
            <a:r>
              <a:rPr lang="en-US" dirty="0" err="1"/>
              <a:t>Kk</a:t>
            </a:r>
            <a:endParaRPr lang="en-US" dirty="0"/>
          </a:p>
        </p:txBody>
      </p:sp>
      <p:pic>
        <p:nvPicPr>
          <p:cNvPr id="4101" name="Picture 5" descr="C:\Users\Superintendent\Downloads\IMG_0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433" y="4078705"/>
            <a:ext cx="3705726" cy="277929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uperintendent\Downloads\IMG_0309.jpg"/>
          <p:cNvPicPr>
            <a:picLocks noChangeAspect="1" noChangeArrowheads="1"/>
          </p:cNvPicPr>
          <p:nvPr/>
        </p:nvPicPr>
        <p:blipFill rotWithShape="1">
          <a:blip r:embed="rId4">
            <a:extLst>
              <a:ext uri="{28A0092B-C50C-407E-A947-70E740481C1C}">
                <a14:useLocalDpi xmlns:a14="http://schemas.microsoft.com/office/drawing/2010/main" val="0"/>
              </a:ext>
            </a:extLst>
          </a:blip>
          <a:srcRect l="-4234" t="-34477" r="4234" b="37905"/>
          <a:stretch/>
        </p:blipFill>
        <p:spPr bwMode="auto">
          <a:xfrm>
            <a:off x="-216568" y="-1151894"/>
            <a:ext cx="5967663" cy="576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Superintendent\Downloads\IMG_03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168" y="2078014"/>
            <a:ext cx="2205789" cy="22057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uperintendent\Downloads\IMG_03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7613" y="15778"/>
            <a:ext cx="2707611" cy="27076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uperintendent\Downloads\IMG_03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3415" y="1233236"/>
            <a:ext cx="2066424" cy="275523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Superintendent\Downloads\IMG_036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1063" y="0"/>
            <a:ext cx="2066424" cy="2755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ED87FCD-11AE-4A15-B06B-60F4979E38B9}"/>
              </a:ext>
            </a:extLst>
          </p:cNvPr>
          <p:cNvSpPr txBox="1"/>
          <p:nvPr/>
        </p:nvSpPr>
        <p:spPr>
          <a:xfrm>
            <a:off x="35095" y="4611231"/>
            <a:ext cx="4321338" cy="224676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Unique among cemeteries we maintain, there is an active church on the same property. Not connected to NCYM for ~40 years.</a:t>
            </a:r>
          </a:p>
        </p:txBody>
      </p:sp>
      <p:sp>
        <p:nvSpPr>
          <p:cNvPr id="4" name="TextBox 3">
            <a:extLst>
              <a:ext uri="{FF2B5EF4-FFF2-40B4-BE49-F238E27FC236}">
                <a16:creationId xmlns:a16="http://schemas.microsoft.com/office/drawing/2014/main" xmlns="" id="{539F0BEF-7044-487B-A54E-DBD39C4ACF09}"/>
              </a:ext>
            </a:extLst>
          </p:cNvPr>
          <p:cNvSpPr txBox="1"/>
          <p:nvPr/>
        </p:nvSpPr>
        <p:spPr>
          <a:xfrm>
            <a:off x="8242918" y="4401073"/>
            <a:ext cx="3949082" cy="2308324"/>
          </a:xfrm>
          <a:prstGeom prst="rect">
            <a:avLst/>
          </a:prstGeom>
          <a:noFill/>
        </p:spPr>
        <p:txBody>
          <a:bodyPr wrap="square" rtlCol="0">
            <a:spAutoFit/>
          </a:bodyPr>
          <a:lstStyle/>
          <a:p>
            <a:r>
              <a:rPr lang="en-US" sz="2400" dirty="0">
                <a:solidFill>
                  <a:srgbClr val="FFFF00"/>
                </a:solidFill>
                <a:effectLst>
                  <a:outerShdw blurRad="38100" dist="38100" dir="2700000" algn="tl">
                    <a:srgbClr val="000000">
                      <a:alpha val="43137"/>
                    </a:srgbClr>
                  </a:outerShdw>
                </a:effectLst>
              </a:rPr>
              <a:t>Completed agreement for Mt. Pleasant Church to assume care of the cemetery in exchange for the deed for their property January 28, 2019 </a:t>
            </a:r>
          </a:p>
        </p:txBody>
      </p:sp>
    </p:spTree>
    <p:extLst>
      <p:ext uri="{BB962C8B-B14F-4D97-AF65-F5344CB8AC3E}">
        <p14:creationId xmlns:p14="http://schemas.microsoft.com/office/powerpoint/2010/main" val="13507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dirty="0">
                <a:solidFill>
                  <a:schemeClr val="tx1"/>
                </a:solidFill>
              </a:rPr>
              <a:t>Cemeteries Owned/Under the Care of </a:t>
            </a:r>
            <a:br>
              <a:rPr lang="en-US" sz="4000" dirty="0">
                <a:solidFill>
                  <a:schemeClr val="tx1"/>
                </a:solidFill>
              </a:rPr>
            </a:br>
            <a:r>
              <a:rPr lang="en-US" sz="4000" dirty="0">
                <a:solidFill>
                  <a:schemeClr val="tx1"/>
                </a:solidFill>
              </a:rPr>
              <a:t>NCYM, Inc.</a:t>
            </a:r>
            <a:br>
              <a:rPr lang="en-US" sz="4000" dirty="0">
                <a:solidFill>
                  <a:schemeClr val="tx1"/>
                </a:solidFill>
              </a:rPr>
            </a:br>
            <a:endParaRPr lang="en-US" sz="4000"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Bethany (1878; Wayne Co., NC)</a:t>
            </a:r>
          </a:p>
          <a:p>
            <a:r>
              <a:rPr lang="en-US" dirty="0">
                <a:effectLst>
                  <a:outerShdw blurRad="38100" dist="38100" dir="2700000" algn="tl">
                    <a:srgbClr val="000000">
                      <a:alpha val="43137"/>
                    </a:srgbClr>
                  </a:outerShdw>
                </a:effectLst>
              </a:rPr>
              <a:t>Bush River (1770; Newberry, SC)</a:t>
            </a:r>
          </a:p>
          <a:p>
            <a:r>
              <a:rPr lang="en-US" dirty="0">
                <a:effectLst>
                  <a:outerShdw blurRad="38100" dist="38100" dir="2700000" algn="tl">
                    <a:srgbClr val="000000">
                      <a:alpha val="43137"/>
                    </a:srgbClr>
                  </a:outerShdw>
                </a:effectLst>
              </a:rPr>
              <a:t>Dutchman’s Creek (1896; Davie Co., NC)</a:t>
            </a:r>
          </a:p>
          <a:p>
            <a:r>
              <a:rPr lang="en-US" dirty="0">
                <a:effectLst>
                  <a:outerShdw blurRad="38100" dist="38100" dir="2700000" algn="tl">
                    <a:srgbClr val="000000">
                      <a:alpha val="43137"/>
                    </a:srgbClr>
                  </a:outerShdw>
                </a:effectLst>
              </a:rPr>
              <a:t>Hollowell-Massey (1928; Dudley, NC)</a:t>
            </a:r>
          </a:p>
          <a:p>
            <a:r>
              <a:rPr lang="en-US" dirty="0">
                <a:effectLst>
                  <a:outerShdw blurRad="38100" dist="38100" dir="2700000" algn="tl">
                    <a:srgbClr val="000000">
                      <a:alpha val="43137"/>
                    </a:srgbClr>
                  </a:outerShdw>
                </a:effectLst>
              </a:rPr>
              <a:t>Little River (1700; Perquimans Co., NC)</a:t>
            </a:r>
          </a:p>
          <a:p>
            <a:r>
              <a:rPr lang="en-US" dirty="0">
                <a:effectLst>
                  <a:outerShdw blurRad="38100" dist="38100" dir="2700000" algn="tl">
                    <a:srgbClr val="000000">
                      <a:alpha val="43137"/>
                    </a:srgbClr>
                  </a:outerShdw>
                </a:effectLst>
              </a:rPr>
              <a:t>Narrows (1700; Elizabeth City, NC)</a:t>
            </a:r>
          </a:p>
          <a:p>
            <a:r>
              <a:rPr lang="en-US" strike="sngStrike" dirty="0">
                <a:solidFill>
                  <a:srgbClr val="FFFF00"/>
                </a:solidFill>
                <a:effectLst>
                  <a:outerShdw blurRad="38100" dist="38100" dir="2700000" algn="tl">
                    <a:srgbClr val="000000">
                      <a:alpha val="43137"/>
                    </a:srgbClr>
                  </a:outerShdw>
                </a:effectLst>
              </a:rPr>
              <a:t>Old Quaker Cemetery (1801; Galax, VA)</a:t>
            </a:r>
          </a:p>
          <a:p>
            <a:r>
              <a:rPr lang="en-US" dirty="0">
                <a:effectLst>
                  <a:outerShdw blurRad="38100" dist="38100" dir="2700000" algn="tl">
                    <a:srgbClr val="000000">
                      <a:alpha val="43137"/>
                    </a:srgbClr>
                  </a:outerShdw>
                </a:effectLst>
              </a:rPr>
              <a:t>Pearson-Edgerton (1845; Wayne Co., NC)</a:t>
            </a:r>
          </a:p>
          <a:p>
            <a:r>
              <a:rPr lang="en-US" dirty="0">
                <a:effectLst>
                  <a:outerShdw blurRad="38100" dist="38100" dir="2700000" algn="tl">
                    <a:srgbClr val="000000">
                      <a:alpha val="43137"/>
                    </a:srgbClr>
                  </a:outerShdw>
                </a:effectLst>
              </a:rPr>
              <a:t>Symons Creek (1699; Pasquotank Co., NC)</a:t>
            </a:r>
          </a:p>
          <a:p>
            <a:r>
              <a:rPr lang="en-US" dirty="0">
                <a:effectLst>
                  <a:outerShdw blurRad="38100" dist="38100" dir="2700000" algn="tl">
                    <a:srgbClr val="000000">
                      <a:alpha val="43137"/>
                    </a:srgbClr>
                  </a:outerShdw>
                </a:effectLst>
              </a:rPr>
              <a:t>Woodland (1870; Dudley, NC)</a:t>
            </a:r>
          </a:p>
        </p:txBody>
      </p:sp>
    </p:spTree>
    <p:extLst>
      <p:ext uri="{BB962C8B-B14F-4D97-AF65-F5344CB8AC3E}">
        <p14:creationId xmlns:p14="http://schemas.microsoft.com/office/powerpoint/2010/main" val="181169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a:xfrm>
            <a:off x="609600" y="921470"/>
            <a:ext cx="10972800" cy="4709160"/>
          </a:xfrm>
        </p:spPr>
        <p:txBody>
          <a:bodyPr>
            <a:normAutofit/>
          </a:bodyPr>
          <a:lstStyle/>
          <a:p>
            <a:pPr marL="137160" indent="0" algn="ctr">
              <a:buNone/>
            </a:pPr>
            <a:r>
              <a:rPr lang="en-US" sz="2600" i="1" dirty="0">
                <a:solidFill>
                  <a:srgbClr val="FFFF00"/>
                </a:solidFill>
              </a:rPr>
              <a:t>There were questions regarding the possibility that there might be other cemeteries still owned by NCYM, Inc. It was noted that, in addition to reviewing NCYM records of ownership, information prepared by the Quaker Archives (formerly Friends Historical Collection) regarding ownership of Friends cemeteries has also been considered. To the best of our knowledge, the list presented is complete.</a:t>
            </a:r>
          </a:p>
          <a:p>
            <a:pPr marL="137160" indent="0" algn="ctr">
              <a:buNone/>
            </a:pPr>
            <a:endParaRPr lang="en-US" sz="2600" i="1" dirty="0">
              <a:solidFill>
                <a:srgbClr val="FFFF00"/>
              </a:solidFill>
            </a:endParaRPr>
          </a:p>
          <a:p>
            <a:pPr marL="137160" indent="0" algn="ctr">
              <a:buNone/>
            </a:pPr>
            <a:r>
              <a:rPr lang="en-US" sz="2600" i="1" dirty="0">
                <a:solidFill>
                  <a:srgbClr val="FFFF00"/>
                </a:solidFill>
              </a:rPr>
              <a:t>Those present approved of accepting the report regarding cemeteries owned/under the care of NCYM, Inc. by NCYM, Inc. Board Clerk, Don Farlow, as presented.</a:t>
            </a:r>
          </a:p>
        </p:txBody>
      </p:sp>
    </p:spTree>
    <p:extLst>
      <p:ext uri="{BB962C8B-B14F-4D97-AF65-F5344CB8AC3E}">
        <p14:creationId xmlns:p14="http://schemas.microsoft.com/office/powerpoint/2010/main" val="303783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DCDC6-B54E-450A-AE02-BF21E6620274}"/>
              </a:ext>
            </a:extLst>
          </p:cNvPr>
          <p:cNvSpPr>
            <a:spLocks noGrp="1"/>
          </p:cNvSpPr>
          <p:nvPr>
            <p:ph type="title"/>
          </p:nvPr>
        </p:nvSpPr>
        <p:spPr>
          <a:xfrm>
            <a:off x="609600" y="1609344"/>
            <a:ext cx="10972800" cy="3035808"/>
          </a:xfrm>
        </p:spPr>
        <p:txBody>
          <a:bodyPr>
            <a:normAutofit fontScale="90000"/>
          </a:bodyPr>
          <a:lstStyle/>
          <a:p>
            <a:r>
              <a:rPr lang="en-US" sz="4400" dirty="0">
                <a:solidFill>
                  <a:schemeClr val="tx1"/>
                </a:solidFill>
              </a:rPr>
              <a:t>North Carolina </a:t>
            </a:r>
            <a:br>
              <a:rPr lang="en-US" sz="4400" dirty="0">
                <a:solidFill>
                  <a:schemeClr val="tx1"/>
                </a:solidFill>
              </a:rPr>
            </a:br>
            <a:r>
              <a:rPr lang="en-US" sz="4400" dirty="0">
                <a:solidFill>
                  <a:schemeClr val="tx1"/>
                </a:solidFill>
              </a:rPr>
              <a:t>Friends Disaster Service, LLC</a:t>
            </a:r>
            <a:br>
              <a:rPr lang="en-US" sz="4400" dirty="0">
                <a:solidFill>
                  <a:schemeClr val="tx1"/>
                </a:solidFill>
              </a:rPr>
            </a:br>
            <a:r>
              <a:rPr lang="en-US" sz="4400" dirty="0">
                <a:solidFill>
                  <a:schemeClr val="tx1"/>
                </a:solidFill>
              </a:rPr>
              <a:t/>
            </a:r>
            <a:br>
              <a:rPr lang="en-US" sz="4400" dirty="0">
                <a:solidFill>
                  <a:schemeClr val="tx1"/>
                </a:solidFill>
              </a:rPr>
            </a:br>
            <a:r>
              <a:rPr lang="en-US" sz="4000" dirty="0">
                <a:solidFill>
                  <a:schemeClr val="tx1"/>
                </a:solidFill>
              </a:rPr>
              <a:t>Walter Shore</a:t>
            </a:r>
            <a:br>
              <a:rPr lang="en-US" sz="4000" dirty="0">
                <a:solidFill>
                  <a:schemeClr val="tx1"/>
                </a:solidFill>
              </a:rPr>
            </a:br>
            <a:r>
              <a:rPr lang="en-US" sz="4000" dirty="0">
                <a:solidFill>
                  <a:schemeClr val="tx1"/>
                </a:solidFill>
              </a:rPr>
              <a:t>Gary Dodson</a:t>
            </a:r>
            <a:br>
              <a:rPr lang="en-US" sz="4000" dirty="0">
                <a:solidFill>
                  <a:schemeClr val="tx1"/>
                </a:solidFill>
              </a:rPr>
            </a:br>
            <a:r>
              <a:rPr lang="en-US" sz="4000" dirty="0">
                <a:solidFill>
                  <a:schemeClr val="tx1"/>
                </a:solidFill>
              </a:rPr>
              <a:t>Allen Gibson</a:t>
            </a:r>
            <a:br>
              <a:rPr lang="en-US" sz="4000" dirty="0">
                <a:solidFill>
                  <a:schemeClr val="tx1"/>
                </a:solidFill>
              </a:rPr>
            </a:br>
            <a:r>
              <a:rPr lang="en-US" sz="4000" dirty="0">
                <a:solidFill>
                  <a:schemeClr val="tx1"/>
                </a:solidFill>
              </a:rPr>
              <a:t/>
            </a:r>
            <a:br>
              <a:rPr lang="en-US" sz="4000" dirty="0">
                <a:solidFill>
                  <a:schemeClr val="tx1"/>
                </a:solidFill>
              </a:rPr>
            </a:br>
            <a:r>
              <a:rPr lang="en-US" sz="4000" dirty="0">
                <a:solidFill>
                  <a:schemeClr val="tx1"/>
                </a:solidFill>
              </a:rPr>
              <a:t>NC FDS Co-Coordinators</a:t>
            </a:r>
            <a:r>
              <a:rPr lang="en-US" dirty="0">
                <a:solidFill>
                  <a:schemeClr val="tx1"/>
                </a:solidFill>
              </a:rPr>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28170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DCDC6-B54E-450A-AE02-BF21E6620274}"/>
              </a:ext>
            </a:extLst>
          </p:cNvPr>
          <p:cNvSpPr>
            <a:spLocks noGrp="1"/>
          </p:cNvSpPr>
          <p:nvPr>
            <p:ph type="title"/>
          </p:nvPr>
        </p:nvSpPr>
        <p:spPr>
          <a:xfrm>
            <a:off x="609600" y="1134174"/>
            <a:ext cx="10972800" cy="1143000"/>
          </a:xfrm>
        </p:spPr>
        <p:txBody>
          <a:bodyPr>
            <a:normAutofit fontScale="90000"/>
          </a:bodyPr>
          <a:lstStyle/>
          <a:p>
            <a:r>
              <a:rPr lang="en-US" dirty="0">
                <a:solidFill>
                  <a:schemeClr val="tx1"/>
                </a:solidFill>
              </a:rPr>
              <a:t>North Carolina </a:t>
            </a:r>
            <a:br>
              <a:rPr lang="en-US" dirty="0">
                <a:solidFill>
                  <a:schemeClr val="tx1"/>
                </a:solidFill>
              </a:rPr>
            </a:br>
            <a:r>
              <a:rPr lang="en-US" dirty="0">
                <a:solidFill>
                  <a:schemeClr val="tx1"/>
                </a:solidFill>
              </a:rPr>
              <a:t>Friends Disaster Service, LLC</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Purpose</a:t>
            </a:r>
          </a:p>
        </p:txBody>
      </p:sp>
      <p:sp>
        <p:nvSpPr>
          <p:cNvPr id="3" name="Content Placeholder 2">
            <a:extLst>
              <a:ext uri="{FF2B5EF4-FFF2-40B4-BE49-F238E27FC236}">
                <a16:creationId xmlns:a16="http://schemas.microsoft.com/office/drawing/2014/main" xmlns="" id="{A62AE28B-D0B2-40D6-928D-278D16383FF5}"/>
              </a:ext>
            </a:extLst>
          </p:cNvPr>
          <p:cNvSpPr>
            <a:spLocks noGrp="1"/>
          </p:cNvSpPr>
          <p:nvPr>
            <p:ph idx="1"/>
          </p:nvPr>
        </p:nvSpPr>
        <p:spPr/>
        <p:txBody>
          <a:bodyPr/>
          <a:lstStyle/>
          <a:p>
            <a:endParaRPr lang="en-US" dirty="0"/>
          </a:p>
          <a:p>
            <a:pPr marL="137160" indent="0">
              <a:buNone/>
            </a:pPr>
            <a:endParaRPr lang="en-US" dirty="0"/>
          </a:p>
        </p:txBody>
      </p:sp>
      <p:sp>
        <p:nvSpPr>
          <p:cNvPr id="4" name="Rectangle 3">
            <a:extLst>
              <a:ext uri="{FF2B5EF4-FFF2-40B4-BE49-F238E27FC236}">
                <a16:creationId xmlns:a16="http://schemas.microsoft.com/office/drawing/2014/main" xmlns="" id="{2B404815-A932-40BC-8C4D-C05855CCFC28}"/>
              </a:ext>
            </a:extLst>
          </p:cNvPr>
          <p:cNvSpPr/>
          <p:nvPr/>
        </p:nvSpPr>
        <p:spPr>
          <a:xfrm>
            <a:off x="1728216" y="3169950"/>
            <a:ext cx="8595360" cy="1569660"/>
          </a:xfrm>
          <a:prstGeom prst="rect">
            <a:avLst/>
          </a:prstGeom>
        </p:spPr>
        <p:txBody>
          <a:bodyPr wrap="square">
            <a:spAutoFit/>
          </a:bodyPr>
          <a:lstStyle/>
          <a:p>
            <a:r>
              <a:rPr lang="en-US" sz="3200" dirty="0">
                <a:effectLst>
                  <a:outerShdw blurRad="38100" dist="38100" dir="2700000" algn="tl">
                    <a:srgbClr val="000000">
                      <a:alpha val="43137"/>
                    </a:srgbClr>
                  </a:outerShdw>
                </a:effectLst>
              </a:rPr>
              <a:t>To provide assistance to fellow human beings who are victimized by trouble or disaster as resources are available.</a:t>
            </a:r>
            <a:endParaRPr lang="en-US" sz="3200" dirty="0"/>
          </a:p>
        </p:txBody>
      </p:sp>
    </p:spTree>
    <p:extLst>
      <p:ext uri="{BB962C8B-B14F-4D97-AF65-F5344CB8AC3E}">
        <p14:creationId xmlns:p14="http://schemas.microsoft.com/office/powerpoint/2010/main" val="55377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47472"/>
            <a:ext cx="10059924" cy="1143000"/>
          </a:xfrm>
        </p:spPr>
        <p:txBody>
          <a:bodyPr>
            <a:noAutofit/>
          </a:bodyPr>
          <a:lstStyle/>
          <a:p>
            <a:r>
              <a:rPr lang="en-US" sz="3600" dirty="0">
                <a:solidFill>
                  <a:schemeClr val="tx1"/>
                </a:solidFill>
              </a:rPr>
              <a:t>North Carolina </a:t>
            </a:r>
            <a:br>
              <a:rPr lang="en-US" sz="3600" dirty="0">
                <a:solidFill>
                  <a:schemeClr val="tx1"/>
                </a:solidFill>
              </a:rPr>
            </a:br>
            <a:r>
              <a:rPr lang="en-US" sz="3600" dirty="0">
                <a:solidFill>
                  <a:schemeClr val="tx1"/>
                </a:solidFill>
              </a:rPr>
              <a:t>Friends Disaster Service, LLC Board</a:t>
            </a:r>
            <a:br>
              <a:rPr lang="en-US" sz="3600" dirty="0">
                <a:solidFill>
                  <a:schemeClr val="tx1"/>
                </a:solidFill>
              </a:rPr>
            </a:br>
            <a:r>
              <a:rPr lang="en-US" sz="3600" dirty="0">
                <a:solidFill>
                  <a:schemeClr val="tx1"/>
                </a:solidFill>
              </a:rPr>
              <a:t>Thru 12/31/22</a:t>
            </a:r>
          </a:p>
        </p:txBody>
      </p:sp>
      <p:sp>
        <p:nvSpPr>
          <p:cNvPr id="3" name="Content Placeholder 2"/>
          <p:cNvSpPr>
            <a:spLocks noGrp="1"/>
          </p:cNvSpPr>
          <p:nvPr>
            <p:ph idx="1"/>
          </p:nvPr>
        </p:nvSpPr>
        <p:spPr>
          <a:xfrm>
            <a:off x="879348" y="2167128"/>
            <a:ext cx="10140696" cy="4343400"/>
          </a:xfrm>
        </p:spPr>
        <p:txBody>
          <a:bodyPr>
            <a:normAutofit fontScale="92500" lnSpcReduction="10000"/>
          </a:bodyPr>
          <a:lstStyle/>
          <a:p>
            <a:r>
              <a:rPr lang="en-US" sz="3500" dirty="0">
                <a:effectLst>
                  <a:outerShdw blurRad="38100" dist="38100" dir="2700000" algn="tl">
                    <a:srgbClr val="000000">
                      <a:alpha val="43137"/>
                    </a:srgbClr>
                  </a:outerShdw>
                </a:effectLst>
              </a:rPr>
              <a:t>Wiley Shore			</a:t>
            </a:r>
          </a:p>
          <a:p>
            <a:r>
              <a:rPr lang="en-US" sz="3500" dirty="0">
                <a:effectLst>
                  <a:outerShdw blurRad="38100" dist="38100" dir="2700000" algn="tl">
                    <a:srgbClr val="000000">
                      <a:alpha val="43137"/>
                    </a:srgbClr>
                  </a:outerShdw>
                </a:effectLst>
              </a:rPr>
              <a:t>Gary Dodson			</a:t>
            </a:r>
          </a:p>
          <a:p>
            <a:r>
              <a:rPr lang="en-US" sz="3500" dirty="0">
                <a:effectLst>
                  <a:outerShdw blurRad="38100" dist="38100" dir="2700000" algn="tl">
                    <a:srgbClr val="000000">
                      <a:alpha val="43137"/>
                    </a:srgbClr>
                  </a:outerShdw>
                </a:effectLst>
              </a:rPr>
              <a:t>Charlie Routh			</a:t>
            </a:r>
          </a:p>
          <a:p>
            <a:r>
              <a:rPr lang="en-US" sz="3500" dirty="0">
                <a:effectLst>
                  <a:outerShdw blurRad="38100" dist="38100" dir="2700000" algn="tl">
                    <a:srgbClr val="000000">
                      <a:alpha val="43137"/>
                    </a:srgbClr>
                  </a:outerShdw>
                </a:effectLst>
              </a:rPr>
              <a:t>Don </a:t>
            </a:r>
            <a:r>
              <a:rPr lang="en-US" sz="3500" dirty="0" err="1">
                <a:effectLst>
                  <a:outerShdw blurRad="38100" dist="38100" dir="2700000" algn="tl">
                    <a:srgbClr val="000000">
                      <a:alpha val="43137"/>
                    </a:srgbClr>
                  </a:outerShdw>
                </a:effectLst>
              </a:rPr>
              <a:t>Lambe</a:t>
            </a:r>
            <a:r>
              <a:rPr lang="en-US" sz="3500" dirty="0">
                <a:effectLst>
                  <a:outerShdw blurRad="38100" dist="38100" dir="2700000" algn="tl">
                    <a:srgbClr val="000000">
                      <a:alpha val="43137"/>
                    </a:srgbClr>
                  </a:outerShdw>
                </a:effectLst>
              </a:rPr>
              <a:t> </a:t>
            </a:r>
          </a:p>
          <a:p>
            <a:r>
              <a:rPr lang="en-US" sz="3500" dirty="0">
                <a:effectLst>
                  <a:outerShdw blurRad="38100" dist="38100" dir="2700000" algn="tl">
                    <a:srgbClr val="000000">
                      <a:alpha val="43137"/>
                    </a:srgbClr>
                  </a:outerShdw>
                </a:effectLst>
              </a:rPr>
              <a:t>Dan Allen </a:t>
            </a:r>
          </a:p>
          <a:p>
            <a:r>
              <a:rPr lang="en-US" sz="3500" dirty="0">
                <a:effectLst>
                  <a:outerShdw blurRad="38100" dist="38100" dir="2700000" algn="tl">
                    <a:srgbClr val="000000">
                      <a:alpha val="43137"/>
                    </a:srgbClr>
                  </a:outerShdw>
                </a:effectLst>
              </a:rPr>
              <a:t>Frank Massey </a:t>
            </a:r>
          </a:p>
          <a:p>
            <a:pPr marL="137160" indent="0">
              <a:buNone/>
            </a:pPr>
            <a:r>
              <a:rPr lang="en-US" dirty="0">
                <a:effectLst>
                  <a:outerShdw blurRad="38100" dist="38100" dir="2700000" algn="tl">
                    <a:srgbClr val="000000">
                      <a:alpha val="43137"/>
                    </a:srgbClr>
                  </a:outerShdw>
                </a:effectLst>
              </a:rPr>
              <a:t> </a:t>
            </a:r>
          </a:p>
          <a:p>
            <a:pPr marL="137160" indent="0">
              <a:buNone/>
            </a:pPr>
            <a:r>
              <a:rPr lang="en-US" sz="2400" dirty="0">
                <a:solidFill>
                  <a:prstClr val="white"/>
                </a:solidFill>
                <a:effectLst>
                  <a:outerShdw blurRad="38100" dist="38100" dir="2700000" algn="tl">
                    <a:srgbClr val="000000">
                      <a:alpha val="43137"/>
                    </a:srgbClr>
                  </a:outerShdw>
                </a:effectLst>
              </a:rPr>
              <a:t>Ex Officio: NCYM, Inc. Clerk and NCYM, Inc. Treasurer or their designees</a:t>
            </a:r>
          </a:p>
          <a:p>
            <a:endParaRPr lang="en-US" dirty="0">
              <a:effectLst>
                <a:outerShdw blurRad="38100" dist="38100" dir="2700000" algn="tl">
                  <a:srgbClr val="000000">
                    <a:alpha val="43137"/>
                  </a:srgbClr>
                </a:outerShdw>
              </a:effectLst>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4388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DCDC6-B54E-450A-AE02-BF21E6620274}"/>
              </a:ext>
            </a:extLst>
          </p:cNvPr>
          <p:cNvSpPr>
            <a:spLocks noGrp="1"/>
          </p:cNvSpPr>
          <p:nvPr>
            <p:ph type="title"/>
          </p:nvPr>
        </p:nvSpPr>
        <p:spPr>
          <a:xfrm>
            <a:off x="609600" y="274637"/>
            <a:ext cx="10972800" cy="2383721"/>
          </a:xfrm>
        </p:spPr>
        <p:txBody>
          <a:bodyPr>
            <a:normAutofit fontScale="90000"/>
          </a:bodyPr>
          <a:lstStyle/>
          <a:p>
            <a:r>
              <a:rPr lang="en-US" sz="4000" dirty="0">
                <a:solidFill>
                  <a:schemeClr val="tx1"/>
                </a:solidFill>
              </a:rPr>
              <a:t>North Carolina </a:t>
            </a:r>
            <a:br>
              <a:rPr lang="en-US" sz="4000" dirty="0">
                <a:solidFill>
                  <a:schemeClr val="tx1"/>
                </a:solidFill>
              </a:rPr>
            </a:br>
            <a:r>
              <a:rPr lang="en-US" sz="4000" dirty="0">
                <a:solidFill>
                  <a:schemeClr val="tx1"/>
                </a:solidFill>
              </a:rPr>
              <a:t>Friends Disaster Service, LLC</a:t>
            </a:r>
            <a:br>
              <a:rPr lang="en-US" sz="4000" dirty="0">
                <a:solidFill>
                  <a:schemeClr val="tx1"/>
                </a:solidFill>
              </a:rPr>
            </a:br>
            <a:r>
              <a:rPr lang="en-US" sz="4000" dirty="0">
                <a:solidFill>
                  <a:schemeClr val="tx1"/>
                </a:solidFill>
              </a:rPr>
              <a:t>Officers</a:t>
            </a:r>
            <a:br>
              <a:rPr lang="en-US" sz="4000" dirty="0">
                <a:solidFill>
                  <a:schemeClr val="tx1"/>
                </a:solidFill>
              </a:rPr>
            </a:br>
            <a:r>
              <a:rPr lang="en-US" sz="4000" dirty="0">
                <a:solidFill>
                  <a:schemeClr val="tx1"/>
                </a:solidFill>
              </a:rPr>
              <a:t>12/31/18</a:t>
            </a:r>
          </a:p>
        </p:txBody>
      </p:sp>
      <p:sp>
        <p:nvSpPr>
          <p:cNvPr id="3" name="Content Placeholder 2">
            <a:extLst>
              <a:ext uri="{FF2B5EF4-FFF2-40B4-BE49-F238E27FC236}">
                <a16:creationId xmlns:a16="http://schemas.microsoft.com/office/drawing/2014/main" xmlns="" id="{A62AE28B-D0B2-40D6-928D-278D16383FF5}"/>
              </a:ext>
            </a:extLst>
          </p:cNvPr>
          <p:cNvSpPr>
            <a:spLocks noGrp="1"/>
          </p:cNvSpPr>
          <p:nvPr>
            <p:ph idx="1"/>
          </p:nvPr>
        </p:nvSpPr>
        <p:spPr/>
        <p:txBody>
          <a:bodyPr/>
          <a:lstStyle/>
          <a:p>
            <a:endParaRPr lang="en-US" dirty="0"/>
          </a:p>
          <a:p>
            <a:endParaRPr lang="en-US" dirty="0"/>
          </a:p>
        </p:txBody>
      </p:sp>
      <p:sp>
        <p:nvSpPr>
          <p:cNvPr id="4" name="TextBox 3">
            <a:extLst>
              <a:ext uri="{FF2B5EF4-FFF2-40B4-BE49-F238E27FC236}">
                <a16:creationId xmlns:a16="http://schemas.microsoft.com/office/drawing/2014/main" xmlns="" id="{2D318C82-65E8-459E-AC7E-015EDE9D942B}"/>
              </a:ext>
            </a:extLst>
          </p:cNvPr>
          <p:cNvSpPr txBox="1"/>
          <p:nvPr/>
        </p:nvSpPr>
        <p:spPr>
          <a:xfrm>
            <a:off x="1284685" y="3360474"/>
            <a:ext cx="9483686" cy="2246769"/>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Coordinator (Manager) – Wiley Shore</a:t>
            </a:r>
          </a:p>
          <a:p>
            <a:r>
              <a:rPr lang="en-US" sz="2800" dirty="0">
                <a:effectLst>
                  <a:outerShdw blurRad="38100" dist="38100" dir="2700000" algn="tl">
                    <a:srgbClr val="000000">
                      <a:alpha val="43137"/>
                    </a:srgbClr>
                  </a:outerShdw>
                </a:effectLst>
              </a:rPr>
              <a:t>Assistant Coordinator (Assistant Manager) – Gary Dodson</a:t>
            </a:r>
          </a:p>
          <a:p>
            <a:r>
              <a:rPr lang="en-US" sz="2800" dirty="0">
                <a:effectLst>
                  <a:outerShdw blurRad="38100" dist="38100" dir="2700000" algn="tl">
                    <a:srgbClr val="000000">
                      <a:alpha val="43137"/>
                    </a:srgbClr>
                  </a:outerShdw>
                </a:effectLst>
              </a:rPr>
              <a:t>Recording Clerk – Frank Massey</a:t>
            </a:r>
          </a:p>
          <a:p>
            <a:r>
              <a:rPr lang="en-US" sz="2800" dirty="0">
                <a:effectLst>
                  <a:outerShdw blurRad="38100" dist="38100" dir="2700000" algn="tl">
                    <a:srgbClr val="000000">
                      <a:alpha val="43137"/>
                    </a:srgbClr>
                  </a:outerShdw>
                </a:effectLst>
              </a:rPr>
              <a:t>Treasurer -  Charles Routh</a:t>
            </a:r>
          </a:p>
          <a:p>
            <a:r>
              <a:rPr lang="en-US" sz="2800" dirty="0">
                <a:effectLst>
                  <a:outerShdw blurRad="38100" dist="38100" dir="2700000" algn="tl">
                    <a:srgbClr val="000000">
                      <a:alpha val="43137"/>
                    </a:srgbClr>
                  </a:outerShdw>
                </a:effectLst>
              </a:rPr>
              <a:t>Assistant Treasurer - </a:t>
            </a:r>
          </a:p>
        </p:txBody>
      </p:sp>
    </p:spTree>
    <p:extLst>
      <p:ext uri="{BB962C8B-B14F-4D97-AF65-F5344CB8AC3E}">
        <p14:creationId xmlns:p14="http://schemas.microsoft.com/office/powerpoint/2010/main" val="216098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a:bodyPr>
          <a:lstStyle/>
          <a:p>
            <a:r>
              <a:rPr lang="en-US" dirty="0">
                <a:solidFill>
                  <a:schemeClr val="tx1"/>
                </a:solidFill>
              </a:rPr>
              <a:t>Responsibilities of NCYM, Inc.</a:t>
            </a:r>
          </a:p>
        </p:txBody>
      </p:sp>
      <p:sp>
        <p:nvSpPr>
          <p:cNvPr id="3" name="Content Placeholder 2"/>
          <p:cNvSpPr>
            <a:spLocks noGrp="1"/>
          </p:cNvSpPr>
          <p:nvPr>
            <p:ph idx="1"/>
          </p:nvPr>
        </p:nvSpPr>
        <p:spPr>
          <a:xfrm>
            <a:off x="238125" y="904875"/>
            <a:ext cx="11715750" cy="6096000"/>
          </a:xfrm>
        </p:spPr>
        <p:txBody>
          <a:bodyPr>
            <a:normAutofit fontScale="92500" lnSpcReduction="20000"/>
          </a:bodyPr>
          <a:lstStyle/>
          <a:p>
            <a:r>
              <a:rPr lang="en-US" dirty="0">
                <a:effectLst>
                  <a:outerShdw blurRad="38100" dist="38100" dir="2700000" algn="tl">
                    <a:srgbClr val="000000">
                      <a:alpha val="43137"/>
                    </a:srgbClr>
                  </a:outerShdw>
                </a:effectLst>
              </a:rPr>
              <a:t>Oversight of Quaker Lake Camp, LLC Operating and Lease Agreements (ownership of land/buildings)</a:t>
            </a:r>
          </a:p>
          <a:p>
            <a:r>
              <a:rPr lang="en-US" dirty="0">
                <a:effectLst>
                  <a:outerShdw blurRad="38100" dist="38100" dir="2700000" algn="tl">
                    <a:srgbClr val="000000">
                      <a:alpha val="43137"/>
                    </a:srgbClr>
                  </a:outerShdw>
                </a:effectLst>
              </a:rPr>
              <a:t>Oversight of NCYM Funds, LLC Operating Agreement and distribution of Funds income </a:t>
            </a:r>
          </a:p>
          <a:p>
            <a:r>
              <a:rPr lang="en-US" dirty="0">
                <a:effectLst>
                  <a:outerShdw blurRad="38100" dist="38100" dir="2700000" algn="tl">
                    <a:srgbClr val="000000">
                      <a:alpha val="43137"/>
                    </a:srgbClr>
                  </a:outerShdw>
                </a:effectLst>
              </a:rPr>
              <a:t>Oversight of trust fund income expenditure by FCNC and NCFF  in compliance with covenants/donor wishes </a:t>
            </a:r>
            <a:r>
              <a:rPr lang="en-US" dirty="0">
                <a:solidFill>
                  <a:srgbClr val="FFFF00"/>
                </a:solidFill>
                <a:effectLst>
                  <a:outerShdw blurRad="38100" dist="38100" dir="2700000" algn="tl">
                    <a:srgbClr val="000000">
                      <a:alpha val="43137"/>
                    </a:srgbClr>
                  </a:outerShdw>
                </a:effectLst>
              </a:rPr>
              <a:t>(defining/refining process)</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Establish future structure for:</a:t>
            </a:r>
          </a:p>
          <a:p>
            <a:pPr lvl="1"/>
            <a:r>
              <a:rPr lang="en-US" dirty="0">
                <a:effectLst>
                  <a:outerShdw blurRad="38100" dist="38100" dir="2700000" algn="tl">
                    <a:srgbClr val="000000">
                      <a:alpha val="43137"/>
                    </a:srgbClr>
                  </a:outerShdw>
                </a:effectLst>
              </a:rPr>
              <a:t>Friends Disaster Service; </a:t>
            </a:r>
            <a:r>
              <a:rPr lang="en-US" dirty="0">
                <a:solidFill>
                  <a:srgbClr val="FFFF00"/>
                </a:solidFill>
                <a:effectLst>
                  <a:outerShdw blurRad="38100" dist="38100" dir="2700000" algn="tl">
                    <a:srgbClr val="000000">
                      <a:alpha val="43137"/>
                    </a:srgbClr>
                  </a:outerShdw>
                </a:effectLst>
              </a:rPr>
              <a:t>now an LLC</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MOWA Choctaw Friends Center; </a:t>
            </a:r>
            <a:r>
              <a:rPr lang="en-US" dirty="0">
                <a:solidFill>
                  <a:srgbClr val="FFFF00"/>
                </a:solidFill>
                <a:effectLst>
                  <a:outerShdw blurRad="38100" dist="38100" dir="2700000" algn="tl">
                    <a:srgbClr val="000000">
                      <a:alpha val="43137"/>
                    </a:srgbClr>
                  </a:outerShdw>
                </a:effectLst>
              </a:rPr>
              <a:t>incorporated independently as “The Friends Center, Inc.”</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Friends Cemetery Committee (Cemeteries owned/under the care of NCYM, Inc.)</a:t>
            </a:r>
          </a:p>
          <a:p>
            <a:r>
              <a:rPr lang="en-US" dirty="0">
                <a:effectLst>
                  <a:outerShdw blurRad="38100" dist="38100" dir="2700000" algn="tl">
                    <a:srgbClr val="000000">
                      <a:alpha val="43137"/>
                    </a:srgbClr>
                  </a:outerShdw>
                </a:effectLst>
              </a:rPr>
              <a:t>Conclude sale of former Spring Garden Meeting and NCYM office properties (through incumbent Trustees) and investment of proceeds as undesignated trust funds via NCYM Funds, LLC </a:t>
            </a:r>
            <a:r>
              <a:rPr lang="en-US" dirty="0">
                <a:solidFill>
                  <a:srgbClr val="FFFF00"/>
                </a:solidFill>
                <a:effectLst>
                  <a:outerShdw blurRad="38100" dist="38100" dir="2700000" algn="tl">
                    <a:srgbClr val="000000">
                      <a:alpha val="43137"/>
                    </a:srgbClr>
                  </a:outerShdw>
                </a:effectLst>
              </a:rPr>
              <a:t>(SGFM completed)</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Conduct Annual Meeting with mutual reporting by all entities, including NCFF and FCNC </a:t>
            </a:r>
            <a:r>
              <a:rPr lang="en-US" dirty="0">
                <a:solidFill>
                  <a:srgbClr val="FFFF00"/>
                </a:solidFill>
                <a:effectLst>
                  <a:outerShdw blurRad="38100" dist="38100" dir="2700000" algn="tl">
                    <a:srgbClr val="000000">
                      <a:alpha val="43137"/>
                    </a:srgbClr>
                  </a:outerShdw>
                </a:effectLst>
              </a:rPr>
              <a:t>(conducting NCYM, Inc. Second Annual Meeting)</a:t>
            </a:r>
            <a:endParaRPr lang="en-US" dirty="0">
              <a:effectLst>
                <a:outerShdw blurRad="38100" dist="38100" dir="2700000" algn="tl">
                  <a:srgbClr val="000000">
                    <a:alpha val="43137"/>
                  </a:srgbClr>
                </a:outerShdw>
              </a:effectLst>
            </a:endParaRPr>
          </a:p>
          <a:p>
            <a:endParaRPr lang="en-US" dirty="0"/>
          </a:p>
          <a:p>
            <a:endParaRPr lang="en-US" dirty="0"/>
          </a:p>
          <a:p>
            <a:pPr marL="137160" indent="0">
              <a:buNone/>
            </a:pPr>
            <a:endParaRPr lang="en-US" dirty="0"/>
          </a:p>
        </p:txBody>
      </p:sp>
    </p:spTree>
    <p:extLst>
      <p:ext uri="{BB962C8B-B14F-4D97-AF65-F5344CB8AC3E}">
        <p14:creationId xmlns:p14="http://schemas.microsoft.com/office/powerpoint/2010/main" val="154992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DCDC6-B54E-450A-AE02-BF21E6620274}"/>
              </a:ext>
            </a:extLst>
          </p:cNvPr>
          <p:cNvSpPr>
            <a:spLocks noGrp="1"/>
          </p:cNvSpPr>
          <p:nvPr>
            <p:ph type="title"/>
          </p:nvPr>
        </p:nvSpPr>
        <p:spPr>
          <a:xfrm>
            <a:off x="609600" y="274637"/>
            <a:ext cx="10972800" cy="2383721"/>
          </a:xfrm>
        </p:spPr>
        <p:txBody>
          <a:bodyPr>
            <a:normAutofit fontScale="90000"/>
          </a:bodyPr>
          <a:lstStyle/>
          <a:p>
            <a:r>
              <a:rPr lang="en-US" sz="4000" dirty="0">
                <a:solidFill>
                  <a:schemeClr val="tx1"/>
                </a:solidFill>
              </a:rPr>
              <a:t>North Carolina </a:t>
            </a:r>
            <a:br>
              <a:rPr lang="en-US" sz="4000" dirty="0">
                <a:solidFill>
                  <a:schemeClr val="tx1"/>
                </a:solidFill>
              </a:rPr>
            </a:br>
            <a:r>
              <a:rPr lang="en-US" sz="4000" dirty="0">
                <a:solidFill>
                  <a:schemeClr val="tx1"/>
                </a:solidFill>
              </a:rPr>
              <a:t>Friends Disaster Service, LLC</a:t>
            </a:r>
            <a:br>
              <a:rPr lang="en-US" sz="4000" dirty="0">
                <a:solidFill>
                  <a:schemeClr val="tx1"/>
                </a:solidFill>
              </a:rPr>
            </a:br>
            <a:r>
              <a:rPr lang="en-US" sz="4000" dirty="0">
                <a:solidFill>
                  <a:schemeClr val="tx1"/>
                </a:solidFill>
              </a:rPr>
              <a:t>Officers</a:t>
            </a:r>
            <a:br>
              <a:rPr lang="en-US" sz="4000" dirty="0">
                <a:solidFill>
                  <a:schemeClr val="tx1"/>
                </a:solidFill>
              </a:rPr>
            </a:br>
            <a:r>
              <a:rPr lang="en-US" sz="3600" dirty="0">
                <a:solidFill>
                  <a:srgbClr val="FFFF00"/>
                </a:solidFill>
              </a:rPr>
              <a:t>9/30/19</a:t>
            </a:r>
          </a:p>
        </p:txBody>
      </p:sp>
      <p:sp>
        <p:nvSpPr>
          <p:cNvPr id="3" name="Content Placeholder 2">
            <a:extLst>
              <a:ext uri="{FF2B5EF4-FFF2-40B4-BE49-F238E27FC236}">
                <a16:creationId xmlns:a16="http://schemas.microsoft.com/office/drawing/2014/main" xmlns="" id="{A62AE28B-D0B2-40D6-928D-278D16383FF5}"/>
              </a:ext>
            </a:extLst>
          </p:cNvPr>
          <p:cNvSpPr>
            <a:spLocks noGrp="1"/>
          </p:cNvSpPr>
          <p:nvPr>
            <p:ph idx="1"/>
          </p:nvPr>
        </p:nvSpPr>
        <p:spPr/>
        <p:txBody>
          <a:bodyPr/>
          <a:lstStyle/>
          <a:p>
            <a:endParaRPr lang="en-US" dirty="0"/>
          </a:p>
          <a:p>
            <a:endParaRPr lang="en-US" dirty="0"/>
          </a:p>
        </p:txBody>
      </p:sp>
      <p:sp>
        <p:nvSpPr>
          <p:cNvPr id="4" name="TextBox 3">
            <a:extLst>
              <a:ext uri="{FF2B5EF4-FFF2-40B4-BE49-F238E27FC236}">
                <a16:creationId xmlns:a16="http://schemas.microsoft.com/office/drawing/2014/main" xmlns="" id="{2D318C82-65E8-459E-AC7E-015EDE9D942B}"/>
              </a:ext>
            </a:extLst>
          </p:cNvPr>
          <p:cNvSpPr txBox="1"/>
          <p:nvPr/>
        </p:nvSpPr>
        <p:spPr>
          <a:xfrm>
            <a:off x="3039714" y="3429000"/>
            <a:ext cx="6112571" cy="3046988"/>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rPr>
              <a:t>Co-Coordinators – Walter Shore</a:t>
            </a:r>
          </a:p>
          <a:p>
            <a:r>
              <a:rPr lang="en-US" sz="3200" dirty="0">
                <a:effectLst>
                  <a:outerShdw blurRad="38100" dist="38100" dir="2700000" algn="tl">
                    <a:srgbClr val="000000">
                      <a:alpha val="43137"/>
                    </a:srgbClr>
                  </a:outerShdw>
                </a:effectLst>
              </a:rPr>
              <a:t>                                  Allen Gibson</a:t>
            </a:r>
          </a:p>
          <a:p>
            <a:r>
              <a:rPr lang="en-US" sz="3200" dirty="0">
                <a:effectLst>
                  <a:outerShdw blurRad="38100" dist="38100" dir="2700000" algn="tl">
                    <a:srgbClr val="000000">
                      <a:alpha val="43137"/>
                    </a:srgbClr>
                  </a:outerShdw>
                </a:effectLst>
              </a:rPr>
              <a:t>                                  Gary Dodson</a:t>
            </a:r>
          </a:p>
          <a:p>
            <a:r>
              <a:rPr lang="en-US" sz="3200" dirty="0">
                <a:effectLst>
                  <a:outerShdw blurRad="38100" dist="38100" dir="2700000" algn="tl">
                    <a:srgbClr val="000000">
                      <a:alpha val="43137"/>
                    </a:srgbClr>
                  </a:outerShdw>
                </a:effectLst>
              </a:rPr>
              <a:t>Recording Clerk – Frank Massey</a:t>
            </a:r>
          </a:p>
          <a:p>
            <a:r>
              <a:rPr lang="en-US" sz="3200" dirty="0">
                <a:effectLst>
                  <a:outerShdw blurRad="38100" dist="38100" dir="2700000" algn="tl">
                    <a:srgbClr val="000000">
                      <a:alpha val="43137"/>
                    </a:srgbClr>
                  </a:outerShdw>
                </a:effectLst>
              </a:rPr>
              <a:t>Treasurer -  Charles Routh</a:t>
            </a:r>
          </a:p>
          <a:p>
            <a:r>
              <a:rPr lang="en-US" sz="3200" dirty="0">
                <a:effectLst>
                  <a:outerShdw blurRad="38100" dist="38100" dir="2700000" algn="tl">
                    <a:srgbClr val="000000">
                      <a:alpha val="43137"/>
                    </a:srgbClr>
                  </a:outerShdw>
                </a:effectLst>
              </a:rPr>
              <a:t>Assistant Treasurer - </a:t>
            </a:r>
          </a:p>
        </p:txBody>
      </p:sp>
    </p:spTree>
    <p:extLst>
      <p:ext uri="{BB962C8B-B14F-4D97-AF65-F5344CB8AC3E}">
        <p14:creationId xmlns:p14="http://schemas.microsoft.com/office/powerpoint/2010/main" val="199310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5934"/>
            <a:ext cx="8229600" cy="1636014"/>
          </a:xfrm>
        </p:spPr>
        <p:txBody>
          <a:bodyPr>
            <a:normAutofit fontScale="90000"/>
          </a:bodyPr>
          <a:lstStyle/>
          <a:p>
            <a:r>
              <a:rPr lang="en-US" sz="4000" dirty="0">
                <a:solidFill>
                  <a:schemeClr val="tx1"/>
                </a:solidFill>
              </a:rPr>
              <a:t>North Carolina </a:t>
            </a:r>
            <a:br>
              <a:rPr lang="en-US" sz="4000" dirty="0">
                <a:solidFill>
                  <a:schemeClr val="tx1"/>
                </a:solidFill>
              </a:rPr>
            </a:br>
            <a:r>
              <a:rPr lang="en-US" sz="4000" dirty="0">
                <a:solidFill>
                  <a:schemeClr val="tx1"/>
                </a:solidFill>
              </a:rPr>
              <a:t>Friends Disaster Service, LLC</a:t>
            </a:r>
            <a:br>
              <a:rPr lang="en-US" sz="4000" dirty="0">
                <a:solidFill>
                  <a:schemeClr val="tx1"/>
                </a:solidFill>
              </a:rPr>
            </a:br>
            <a:r>
              <a:rPr lang="en-US" sz="4000" dirty="0">
                <a:solidFill>
                  <a:schemeClr val="tx1"/>
                </a:solidFill>
              </a:rPr>
              <a:t>2018 Fiscal Year </a:t>
            </a:r>
            <a:br>
              <a:rPr lang="en-US" sz="4000" dirty="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576072" y="2780522"/>
            <a:ext cx="10981944" cy="4077478"/>
          </a:xfrm>
        </p:spPr>
        <p:txBody>
          <a:bodyPr>
            <a:normAutofit/>
          </a:bodyPr>
          <a:lstStyle/>
          <a:p>
            <a:pPr marL="137160" indent="0">
              <a:buNone/>
            </a:pPr>
            <a:r>
              <a:rPr lang="en-US" sz="3300" u="sng" dirty="0">
                <a:effectLst>
                  <a:outerShdw blurRad="38100" dist="38100" dir="2700000" algn="tl">
                    <a:srgbClr val="000000">
                      <a:alpha val="43137"/>
                    </a:srgbClr>
                  </a:outerShdw>
                </a:effectLst>
              </a:rPr>
              <a:t>Income</a:t>
            </a:r>
            <a:r>
              <a:rPr lang="en-US" sz="3300" dirty="0">
                <a:effectLst>
                  <a:outerShdw blurRad="38100" dist="38100" dir="2700000" algn="tl">
                    <a:srgbClr val="000000">
                      <a:alpha val="43137"/>
                    </a:srgbClr>
                  </a:outerShdw>
                </a:effectLst>
              </a:rPr>
              <a:t>:  $16,853.50</a:t>
            </a:r>
          </a:p>
          <a:p>
            <a:pPr marL="137160" indent="0">
              <a:buNone/>
            </a:pPr>
            <a:r>
              <a:rPr lang="en-US" sz="3300" u="sng" dirty="0">
                <a:effectLst>
                  <a:outerShdw blurRad="38100" dist="38100" dir="2700000" algn="tl">
                    <a:srgbClr val="000000">
                      <a:alpha val="43137"/>
                    </a:srgbClr>
                  </a:outerShdw>
                </a:effectLst>
              </a:rPr>
              <a:t>Expenses</a:t>
            </a:r>
            <a:r>
              <a:rPr lang="en-US" sz="3300" dirty="0">
                <a:effectLst>
                  <a:outerShdw blurRad="38100" dist="38100" dir="2700000" algn="tl">
                    <a:srgbClr val="000000">
                      <a:alpha val="43137"/>
                    </a:srgbClr>
                  </a:outerShdw>
                </a:effectLst>
              </a:rPr>
              <a:t>:  $10,846.45</a:t>
            </a:r>
          </a:p>
          <a:p>
            <a:pPr marL="137160" indent="0">
              <a:buNone/>
            </a:pPr>
            <a:r>
              <a:rPr lang="en-US" sz="3300" u="sng" dirty="0">
                <a:effectLst>
                  <a:outerShdw blurRad="38100" dist="38100" dir="2700000" algn="tl">
                    <a:srgbClr val="000000">
                      <a:alpha val="43137"/>
                    </a:srgbClr>
                  </a:outerShdw>
                </a:effectLst>
              </a:rPr>
              <a:t>Operating Account Balance</a:t>
            </a:r>
            <a:r>
              <a:rPr lang="en-US" sz="3300" dirty="0">
                <a:effectLst>
                  <a:outerShdw blurRad="38100" dist="38100" dir="2700000" algn="tl">
                    <a:srgbClr val="000000">
                      <a:alpha val="43137"/>
                    </a:srgbClr>
                  </a:outerShdw>
                </a:effectLst>
              </a:rPr>
              <a:t> 12/31/18 - $  22,601.24</a:t>
            </a:r>
          </a:p>
          <a:p>
            <a:pPr marL="137160" indent="0">
              <a:buNone/>
            </a:pPr>
            <a:r>
              <a:rPr lang="en-US" sz="3300" u="sng" dirty="0">
                <a:solidFill>
                  <a:srgbClr val="FFFF00"/>
                </a:solidFill>
                <a:effectLst>
                  <a:outerShdw blurRad="38100" dist="38100" dir="2700000" algn="tl">
                    <a:srgbClr val="000000">
                      <a:alpha val="43137"/>
                    </a:srgbClr>
                  </a:outerShdw>
                </a:effectLst>
              </a:rPr>
              <a:t>Investment Account Balance</a:t>
            </a:r>
            <a:r>
              <a:rPr lang="en-US" sz="3300" dirty="0">
                <a:solidFill>
                  <a:srgbClr val="FFFF00"/>
                </a:solidFill>
                <a:effectLst>
                  <a:outerShdw blurRad="38100" dist="38100" dir="2700000" algn="tl">
                    <a:srgbClr val="000000">
                      <a:alpha val="43137"/>
                    </a:srgbClr>
                  </a:outerShdw>
                </a:effectLst>
              </a:rPr>
              <a:t> 6/30/19 - $230,796.08</a:t>
            </a:r>
          </a:p>
          <a:p>
            <a:pPr marL="137160" indent="0">
              <a:buNone/>
            </a:pPr>
            <a:r>
              <a:rPr lang="en-US" sz="3300" u="sng" dirty="0">
                <a:solidFill>
                  <a:srgbClr val="FFFF00"/>
                </a:solidFill>
                <a:effectLst>
                  <a:outerShdw blurRad="38100" dist="38100" dir="2700000" algn="tl">
                    <a:srgbClr val="000000">
                      <a:alpha val="43137"/>
                    </a:srgbClr>
                  </a:outerShdw>
                </a:effectLst>
              </a:rPr>
              <a:t>Operating Account Balance</a:t>
            </a:r>
            <a:r>
              <a:rPr lang="en-US" sz="3300" dirty="0">
                <a:solidFill>
                  <a:srgbClr val="FFFF00"/>
                </a:solidFill>
                <a:effectLst>
                  <a:outerShdw blurRad="38100" dist="38100" dir="2700000" algn="tl">
                    <a:srgbClr val="000000">
                      <a:alpha val="43137"/>
                    </a:srgbClr>
                  </a:outerShdw>
                </a:effectLst>
              </a:rPr>
              <a:t> 9/30/19 -- $    9,216.66</a:t>
            </a:r>
          </a:p>
          <a:p>
            <a:pPr marL="137160" indent="0">
              <a:buNone/>
            </a:pPr>
            <a:r>
              <a:rPr lang="en-US" sz="3300" u="sng" dirty="0">
                <a:solidFill>
                  <a:srgbClr val="FFFF00"/>
                </a:solidFill>
                <a:effectLst>
                  <a:outerShdw blurRad="38100" dist="38100" dir="2700000" algn="tl">
                    <a:srgbClr val="000000">
                      <a:alpha val="43137"/>
                    </a:srgbClr>
                  </a:outerShdw>
                </a:effectLst>
              </a:rPr>
              <a:t>Memorials for Wiley Shore</a:t>
            </a:r>
            <a:r>
              <a:rPr lang="en-US" sz="3300" dirty="0">
                <a:solidFill>
                  <a:srgbClr val="FFFF00"/>
                </a:solidFill>
                <a:effectLst>
                  <a:outerShdw blurRad="38100" dist="38100" dir="2700000" algn="tl">
                    <a:srgbClr val="000000">
                      <a:alpha val="43137"/>
                    </a:srgbClr>
                  </a:outerShdw>
                </a:effectLst>
              </a:rPr>
              <a:t> 9/30/19 --- $    6,061.91</a:t>
            </a:r>
          </a:p>
          <a:p>
            <a:pPr marL="137160" indent="0">
              <a:buNone/>
            </a:pPr>
            <a:endParaRPr lang="en-US" sz="3200" dirty="0">
              <a:effectLst>
                <a:outerShdw blurRad="38100" dist="38100" dir="2700000" algn="tl">
                  <a:srgbClr val="000000">
                    <a:alpha val="43137"/>
                  </a:srgbClr>
                </a:outerShdw>
              </a:effectLst>
            </a:endParaRPr>
          </a:p>
          <a:p>
            <a:pPr marL="137160" indent="0">
              <a:buNone/>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22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797"/>
            <a:ext cx="10972800" cy="6100969"/>
          </a:xfrm>
        </p:spPr>
        <p:txBody>
          <a:bodyPr>
            <a:normAutofit fontScale="90000"/>
          </a:bodyPr>
          <a:lstStyle/>
          <a:p>
            <a:r>
              <a:rPr lang="en-US" dirty="0"/>
              <a:t> </a:t>
            </a:r>
            <a:br>
              <a:rPr lang="en-US" dirty="0"/>
            </a:br>
            <a:r>
              <a:rPr lang="en-US" sz="4000" dirty="0">
                <a:solidFill>
                  <a:schemeClr val="tx1"/>
                </a:solidFill>
              </a:rPr>
              <a:t>2018 North Carolina </a:t>
            </a:r>
            <a:br>
              <a:rPr lang="en-US" sz="4000" dirty="0">
                <a:solidFill>
                  <a:schemeClr val="tx1"/>
                </a:solidFill>
              </a:rPr>
            </a:br>
            <a:r>
              <a:rPr lang="en-US" sz="4000" dirty="0">
                <a:solidFill>
                  <a:schemeClr val="tx1"/>
                </a:solidFill>
              </a:rPr>
              <a:t>Friends Disaster Service, LLC</a:t>
            </a:r>
            <a:br>
              <a:rPr lang="en-US" sz="4000" dirty="0">
                <a:solidFill>
                  <a:schemeClr val="tx1"/>
                </a:solidFill>
              </a:rPr>
            </a:br>
            <a:r>
              <a:rPr lang="en-US" sz="4000" dirty="0">
                <a:solidFill>
                  <a:schemeClr val="tx1"/>
                </a:solidFill>
              </a:rPr>
              <a:t>Audit Review</a:t>
            </a:r>
            <a:br>
              <a:rPr lang="en-US" sz="4000" dirty="0">
                <a:solidFill>
                  <a:schemeClr val="tx1"/>
                </a:solidFill>
              </a:rPr>
            </a:br>
            <a:r>
              <a:rPr lang="en-US" sz="4000" dirty="0">
                <a:solidFill>
                  <a:schemeClr val="tx1"/>
                </a:solidFill>
              </a:rPr>
              <a:t/>
            </a:r>
            <a:br>
              <a:rPr lang="en-US" sz="40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The </a:t>
            </a:r>
            <a:r>
              <a:rPr lang="en-US" sz="3600" dirty="0">
                <a:solidFill>
                  <a:schemeClr val="tx1"/>
                </a:solidFill>
                <a:effectLst>
                  <a:outerShdw blurRad="38100" dist="38100" dir="2700000" algn="tl">
                    <a:srgbClr val="000000">
                      <a:alpha val="43137"/>
                    </a:srgbClr>
                  </a:outerShdw>
                </a:effectLst>
              </a:rPr>
              <a:t>2018 Friends Disaster Service, LLC audit is incorporated within the  NCYM, Inc. portion of the unified audit.</a:t>
            </a:r>
            <a:br>
              <a:rPr lang="en-US" sz="3600" dirty="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a:solidFill>
                  <a:schemeClr val="tx1"/>
                </a:solidFill>
                <a:effectLst/>
              </a:rPr>
              <a:t/>
            </a:r>
            <a:br>
              <a:rPr lang="en-US" sz="3600" dirty="0">
                <a:solidFill>
                  <a:schemeClr val="tx1"/>
                </a:solidFill>
                <a:effectLst/>
              </a:rPr>
            </a:br>
            <a:r>
              <a:rPr lang="en-US" sz="4000" dirty="0">
                <a:solidFill>
                  <a:schemeClr val="tx1"/>
                </a:solidFill>
              </a:rPr>
              <a:t/>
            </a:r>
            <a:br>
              <a:rPr lang="en-US" sz="4000" dirty="0">
                <a:solidFill>
                  <a:schemeClr val="tx1"/>
                </a:solidFill>
              </a:rPr>
            </a:br>
            <a:r>
              <a:rPr lang="en-US" dirty="0"/>
              <a:t/>
            </a:r>
            <a:br>
              <a:rPr lang="en-US" dirty="0"/>
            </a:br>
            <a:endParaRPr lang="en-US" dirty="0"/>
          </a:p>
        </p:txBody>
      </p:sp>
    </p:spTree>
    <p:extLst>
      <p:ext uri="{BB962C8B-B14F-4D97-AF65-F5344CB8AC3E}">
        <p14:creationId xmlns:p14="http://schemas.microsoft.com/office/powerpoint/2010/main" val="131756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614" y="1619126"/>
            <a:ext cx="8229600" cy="1636014"/>
          </a:xfrm>
        </p:spPr>
        <p:txBody>
          <a:bodyPr>
            <a:normAutofit fontScale="90000"/>
          </a:bodyPr>
          <a:lstStyle/>
          <a:p>
            <a:r>
              <a:rPr lang="en-US" sz="4000" dirty="0">
                <a:solidFill>
                  <a:schemeClr val="tx1"/>
                </a:solidFill>
              </a:rPr>
              <a:t>North Carolina </a:t>
            </a:r>
            <a:br>
              <a:rPr lang="en-US" sz="4000" dirty="0">
                <a:solidFill>
                  <a:schemeClr val="tx1"/>
                </a:solidFill>
              </a:rPr>
            </a:br>
            <a:r>
              <a:rPr lang="en-US" sz="4000" dirty="0">
                <a:solidFill>
                  <a:schemeClr val="tx1"/>
                </a:solidFill>
              </a:rPr>
              <a:t>Friends Disaster Service, LLC</a:t>
            </a:r>
            <a:br>
              <a:rPr lang="en-US" sz="4000" dirty="0">
                <a:solidFill>
                  <a:schemeClr val="tx1"/>
                </a:solidFill>
              </a:rPr>
            </a:br>
            <a:r>
              <a:rPr lang="en-US" sz="4000" dirty="0">
                <a:solidFill>
                  <a:schemeClr val="tx1"/>
                </a:solidFill>
              </a:rPr>
              <a:t> Projects</a:t>
            </a:r>
          </a:p>
        </p:txBody>
      </p:sp>
    </p:spTree>
    <p:extLst>
      <p:ext uri="{BB962C8B-B14F-4D97-AF65-F5344CB8AC3E}">
        <p14:creationId xmlns:p14="http://schemas.microsoft.com/office/powerpoint/2010/main" val="18454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4DD57-0A53-4E01-9CDB-D218CC177C99}"/>
              </a:ext>
            </a:extLst>
          </p:cNvPr>
          <p:cNvSpPr>
            <a:spLocks noGrp="1"/>
          </p:cNvSpPr>
          <p:nvPr>
            <p:ph type="title"/>
          </p:nvPr>
        </p:nvSpPr>
        <p:spPr>
          <a:xfrm>
            <a:off x="3214538" y="73058"/>
            <a:ext cx="8330153" cy="1143000"/>
          </a:xfrm>
        </p:spPr>
        <p:txBody>
          <a:bodyPr>
            <a:normAutofit fontScale="90000"/>
          </a:bodyPr>
          <a:lstStyle/>
          <a:p>
            <a:r>
              <a:rPr lang="en-US" sz="3600" dirty="0">
                <a:solidFill>
                  <a:schemeClr val="tx1"/>
                </a:solidFill>
                <a:latin typeface="+mn-lt"/>
              </a:rPr>
              <a:t>Swansboro – Jacksonville, NC</a:t>
            </a:r>
            <a:br>
              <a:rPr lang="en-US" sz="3600" dirty="0">
                <a:solidFill>
                  <a:schemeClr val="tx1"/>
                </a:solidFill>
                <a:latin typeface="+mn-lt"/>
              </a:rPr>
            </a:br>
            <a:r>
              <a:rPr lang="en-US" sz="3600" dirty="0">
                <a:solidFill>
                  <a:schemeClr val="tx1"/>
                </a:solidFill>
                <a:latin typeface="+mn-lt"/>
              </a:rPr>
              <a:t>May 2019</a:t>
            </a:r>
          </a:p>
        </p:txBody>
      </p:sp>
      <p:pic>
        <p:nvPicPr>
          <p:cNvPr id="5" name="Content Placeholder 4">
            <a:extLst>
              <a:ext uri="{FF2B5EF4-FFF2-40B4-BE49-F238E27FC236}">
                <a16:creationId xmlns:a16="http://schemas.microsoft.com/office/drawing/2014/main" xmlns="" id="{E3941B9F-6159-4F4F-9F30-7934D2C4E7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1865" y="1439944"/>
            <a:ext cx="5706358" cy="4279769"/>
          </a:xfrm>
        </p:spPr>
      </p:pic>
      <p:pic>
        <p:nvPicPr>
          <p:cNvPr id="7" name="Picture 6">
            <a:extLst>
              <a:ext uri="{FF2B5EF4-FFF2-40B4-BE49-F238E27FC236}">
                <a16:creationId xmlns:a16="http://schemas.microsoft.com/office/drawing/2014/main" xmlns="" id="{41E65990-12D9-4E11-9004-6016891FB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011864" cy="4015819"/>
          </a:xfrm>
          <a:prstGeom prst="rect">
            <a:avLst/>
          </a:prstGeom>
        </p:spPr>
      </p:pic>
      <p:pic>
        <p:nvPicPr>
          <p:cNvPr id="9" name="Picture 8">
            <a:extLst>
              <a:ext uri="{FF2B5EF4-FFF2-40B4-BE49-F238E27FC236}">
                <a16:creationId xmlns:a16="http://schemas.microsoft.com/office/drawing/2014/main" xmlns="" id="{A66CF9E9-5389-4630-A32A-828D64404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223" y="2226297"/>
            <a:ext cx="3473776" cy="4631702"/>
          </a:xfrm>
          <a:prstGeom prst="rect">
            <a:avLst/>
          </a:prstGeom>
        </p:spPr>
      </p:pic>
      <p:sp>
        <p:nvSpPr>
          <p:cNvPr id="3" name="TextBox 2">
            <a:extLst>
              <a:ext uri="{FF2B5EF4-FFF2-40B4-BE49-F238E27FC236}">
                <a16:creationId xmlns:a16="http://schemas.microsoft.com/office/drawing/2014/main" xmlns="" id="{0895376F-6406-4E6C-92F7-A3C99EA31621}"/>
              </a:ext>
            </a:extLst>
          </p:cNvPr>
          <p:cNvSpPr txBox="1"/>
          <p:nvPr/>
        </p:nvSpPr>
        <p:spPr>
          <a:xfrm flipH="1">
            <a:off x="328522" y="5842580"/>
            <a:ext cx="8042480" cy="892552"/>
          </a:xfrm>
          <a:prstGeom prst="rect">
            <a:avLst/>
          </a:prstGeom>
          <a:noFill/>
        </p:spPr>
        <p:txBody>
          <a:bodyPr wrap="square" rtlCol="0">
            <a:spAutoFit/>
          </a:bodyPr>
          <a:lstStyle/>
          <a:p>
            <a:r>
              <a:rPr lang="en-US" sz="2600" i="1" dirty="0">
                <a:solidFill>
                  <a:srgbClr val="FFFF00"/>
                </a:solidFill>
              </a:rPr>
              <a:t>Gary Dodson shared regarding the work of NC FDS in 2018 – 2019.</a:t>
            </a:r>
          </a:p>
        </p:txBody>
      </p:sp>
    </p:spTree>
    <p:extLst>
      <p:ext uri="{BB962C8B-B14F-4D97-AF65-F5344CB8AC3E}">
        <p14:creationId xmlns:p14="http://schemas.microsoft.com/office/powerpoint/2010/main" val="354458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4DD57-0A53-4E01-9CDB-D218CC177C99}"/>
              </a:ext>
            </a:extLst>
          </p:cNvPr>
          <p:cNvSpPr>
            <a:spLocks noGrp="1"/>
          </p:cNvSpPr>
          <p:nvPr>
            <p:ph type="title"/>
          </p:nvPr>
        </p:nvSpPr>
        <p:spPr>
          <a:xfrm>
            <a:off x="1657547" y="4498943"/>
            <a:ext cx="8876906" cy="1991412"/>
          </a:xfrm>
        </p:spPr>
        <p:txBody>
          <a:bodyPr>
            <a:normAutofit fontScale="90000"/>
          </a:bodyPr>
          <a:lstStyle/>
          <a:p>
            <a:r>
              <a:rPr lang="en-US" sz="3600" dirty="0">
                <a:solidFill>
                  <a:schemeClr val="tx1"/>
                </a:solidFill>
                <a:latin typeface="+mn-lt"/>
              </a:rPr>
              <a:t>Swansboro – Jacksonville, NC</a:t>
            </a:r>
            <a:br>
              <a:rPr lang="en-US" sz="3600" dirty="0">
                <a:solidFill>
                  <a:schemeClr val="tx1"/>
                </a:solidFill>
                <a:latin typeface="+mn-lt"/>
              </a:rPr>
            </a:br>
            <a:r>
              <a:rPr lang="en-US" sz="3600" dirty="0">
                <a:solidFill>
                  <a:schemeClr val="tx1"/>
                </a:solidFill>
                <a:latin typeface="+mn-lt"/>
              </a:rPr>
              <a:t>May 2019</a:t>
            </a:r>
            <a:br>
              <a:rPr lang="en-US" sz="3600" dirty="0">
                <a:solidFill>
                  <a:schemeClr val="tx1"/>
                </a:solidFill>
                <a:latin typeface="+mn-lt"/>
              </a:rPr>
            </a:br>
            <a:r>
              <a:rPr lang="en-US" sz="3600" dirty="0">
                <a:solidFill>
                  <a:schemeClr val="tx1"/>
                </a:solidFill>
                <a:latin typeface="+mn-lt"/>
              </a:rPr>
              <a:t/>
            </a:r>
            <a:br>
              <a:rPr lang="en-US" sz="3600" dirty="0">
                <a:solidFill>
                  <a:schemeClr val="tx1"/>
                </a:solidFill>
                <a:latin typeface="+mn-lt"/>
              </a:rPr>
            </a:br>
            <a:r>
              <a:rPr lang="en-US" sz="2600" i="1" dirty="0">
                <a:solidFill>
                  <a:srgbClr val="FFFF00"/>
                </a:solidFill>
                <a:latin typeface="+mn-lt"/>
              </a:rPr>
              <a:t>Wiley Shore’s final NC FDS project.</a:t>
            </a:r>
            <a:endParaRPr lang="en-US" sz="3600" dirty="0">
              <a:solidFill>
                <a:schemeClr val="tx1"/>
              </a:solidFill>
              <a:latin typeface="+mn-lt"/>
            </a:endParaRPr>
          </a:p>
        </p:txBody>
      </p:sp>
      <p:pic>
        <p:nvPicPr>
          <p:cNvPr id="8" name="Content Placeholder 7">
            <a:extLst>
              <a:ext uri="{FF2B5EF4-FFF2-40B4-BE49-F238E27FC236}">
                <a16:creationId xmlns:a16="http://schemas.microsoft.com/office/drawing/2014/main" xmlns="" id="{E4A3928C-5EA1-48AC-89D5-57DFD8FAA1D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122548"/>
            <a:ext cx="12173089" cy="4298622"/>
          </a:xfrm>
        </p:spPr>
      </p:pic>
    </p:spTree>
    <p:extLst>
      <p:ext uri="{BB962C8B-B14F-4D97-AF65-F5344CB8AC3E}">
        <p14:creationId xmlns:p14="http://schemas.microsoft.com/office/powerpoint/2010/main" val="73276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E7F9E-6035-46C5-985E-A0B0F6439B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CDA5D9-03C0-47FA-8400-67FB78D23823}"/>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 r="15701"/>
          <a:stretch/>
        </p:blipFill>
        <p:spPr>
          <a:xfrm rot="5400000">
            <a:off x="-378249" y="378248"/>
            <a:ext cx="6857999" cy="6101500"/>
          </a:xfrm>
          <a:ln w="38100">
            <a:solidFill>
              <a:schemeClr val="tx1"/>
            </a:solidFill>
          </a:ln>
        </p:spPr>
      </p:pic>
      <p:pic>
        <p:nvPicPr>
          <p:cNvPr id="7" name="Picture 6">
            <a:extLst>
              <a:ext uri="{FF2B5EF4-FFF2-40B4-BE49-F238E27FC236}">
                <a16:creationId xmlns:a16="http://schemas.microsoft.com/office/drawing/2014/main" xmlns="" id="{6FBD4AEB-7DF7-4E74-8E1F-980BF4059FE0}"/>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15701"/>
          <a:stretch/>
        </p:blipFill>
        <p:spPr>
          <a:xfrm rot="5400000">
            <a:off x="5723253" y="378243"/>
            <a:ext cx="6857999" cy="6101503"/>
          </a:xfrm>
          <a:prstGeom prst="rect">
            <a:avLst/>
          </a:prstGeom>
          <a:ln w="38100">
            <a:solidFill>
              <a:schemeClr val="tx1"/>
            </a:solidFill>
          </a:ln>
        </p:spPr>
      </p:pic>
      <p:sp>
        <p:nvSpPr>
          <p:cNvPr id="8" name="TextBox 7">
            <a:extLst>
              <a:ext uri="{FF2B5EF4-FFF2-40B4-BE49-F238E27FC236}">
                <a16:creationId xmlns:a16="http://schemas.microsoft.com/office/drawing/2014/main" xmlns="" id="{2847C4B2-5058-46B2-A509-003ECF93DFC0}"/>
              </a:ext>
            </a:extLst>
          </p:cNvPr>
          <p:cNvSpPr txBox="1"/>
          <p:nvPr/>
        </p:nvSpPr>
        <p:spPr>
          <a:xfrm>
            <a:off x="1160677" y="5780776"/>
            <a:ext cx="3780148" cy="1077218"/>
          </a:xfrm>
          <a:prstGeom prst="rect">
            <a:avLst/>
          </a:prstGeom>
          <a:solidFill>
            <a:schemeClr val="accent1">
              <a:lumMod val="75000"/>
            </a:schemeClr>
          </a:solidFill>
        </p:spPr>
        <p:txBody>
          <a:bodyPr wrap="square" rtlCol="0">
            <a:spAutoFit/>
          </a:bodyPr>
          <a:lstStyle/>
          <a:p>
            <a:pPr algn="ctr"/>
            <a:r>
              <a:rPr lang="en-US" sz="3200" dirty="0">
                <a:effectLst>
                  <a:outerShdw blurRad="38100" dist="38100" dir="2700000" algn="tl">
                    <a:srgbClr val="000000">
                      <a:alpha val="43137"/>
                    </a:srgbClr>
                  </a:outerShdw>
                </a:effectLst>
              </a:rPr>
              <a:t>Lake Waccamaw</a:t>
            </a:r>
          </a:p>
          <a:p>
            <a:pPr algn="ctr"/>
            <a:r>
              <a:rPr lang="en-US" sz="3200" dirty="0">
                <a:effectLst>
                  <a:outerShdw blurRad="38100" dist="38100" dir="2700000" algn="tl">
                    <a:srgbClr val="000000">
                      <a:alpha val="43137"/>
                    </a:srgbClr>
                  </a:outerShdw>
                </a:effectLst>
              </a:rPr>
              <a:t>September 2019</a:t>
            </a:r>
          </a:p>
        </p:txBody>
      </p:sp>
      <p:sp>
        <p:nvSpPr>
          <p:cNvPr id="3" name="TextBox 2">
            <a:extLst>
              <a:ext uri="{FF2B5EF4-FFF2-40B4-BE49-F238E27FC236}">
                <a16:creationId xmlns:a16="http://schemas.microsoft.com/office/drawing/2014/main" xmlns="" id="{2A646F21-044B-4E6C-AF04-E005E797A335}"/>
              </a:ext>
            </a:extLst>
          </p:cNvPr>
          <p:cNvSpPr txBox="1"/>
          <p:nvPr/>
        </p:nvSpPr>
        <p:spPr>
          <a:xfrm>
            <a:off x="7262177" y="5965442"/>
            <a:ext cx="3889732" cy="892552"/>
          </a:xfrm>
          <a:prstGeom prst="rect">
            <a:avLst/>
          </a:prstGeom>
          <a:solidFill>
            <a:schemeClr val="accent1">
              <a:lumMod val="75000"/>
            </a:schemeClr>
          </a:solidFill>
        </p:spPr>
        <p:txBody>
          <a:bodyPr wrap="square" rtlCol="0">
            <a:spAutoFit/>
          </a:bodyPr>
          <a:lstStyle/>
          <a:p>
            <a:r>
              <a:rPr lang="en-US" sz="2600" i="1" dirty="0">
                <a:solidFill>
                  <a:srgbClr val="FFFF00"/>
                </a:solidFill>
              </a:rPr>
              <a:t>Allen Gibson: “We change lives everywhere we go.”</a:t>
            </a:r>
          </a:p>
        </p:txBody>
      </p:sp>
    </p:spTree>
    <p:extLst>
      <p:ext uri="{BB962C8B-B14F-4D97-AF65-F5344CB8AC3E}">
        <p14:creationId xmlns:p14="http://schemas.microsoft.com/office/powerpoint/2010/main" val="312837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p:txBody>
          <a:bodyPr>
            <a:normAutofit/>
          </a:bodyPr>
          <a:lstStyle/>
          <a:p>
            <a:pPr marL="137160" indent="0" algn="ctr">
              <a:buNone/>
            </a:pPr>
            <a:r>
              <a:rPr lang="en-US" sz="2600" i="1" dirty="0">
                <a:solidFill>
                  <a:srgbClr val="FFFF00"/>
                </a:solidFill>
              </a:rPr>
              <a:t>Those present approved of accepting the report regarding North Carolina Friends Disaster Service, LLC by NC FDS Co-Coordinators, Walter Shore, Gary Dodson and Allen Gibson as presented.</a:t>
            </a:r>
          </a:p>
        </p:txBody>
      </p:sp>
    </p:spTree>
    <p:extLst>
      <p:ext uri="{BB962C8B-B14F-4D97-AF65-F5344CB8AC3E}">
        <p14:creationId xmlns:p14="http://schemas.microsoft.com/office/powerpoint/2010/main" val="30589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77AE0-65D2-498C-8029-88DD5ED39DCE}"/>
              </a:ext>
            </a:extLst>
          </p:cNvPr>
          <p:cNvSpPr>
            <a:spLocks noGrp="1"/>
          </p:cNvSpPr>
          <p:nvPr>
            <p:ph type="title"/>
          </p:nvPr>
        </p:nvSpPr>
        <p:spPr>
          <a:xfrm>
            <a:off x="609600" y="1490790"/>
            <a:ext cx="10972800" cy="3118280"/>
          </a:xfrm>
        </p:spPr>
        <p:txBody>
          <a:bodyPr>
            <a:normAutofit fontScale="90000"/>
          </a:bodyPr>
          <a:lstStyle/>
          <a:p>
            <a:r>
              <a:rPr lang="en-US" sz="4400" dirty="0">
                <a:solidFill>
                  <a:schemeClr val="tx1"/>
                </a:solidFill>
              </a:rPr>
              <a:t>NCYM Funds, LLC </a:t>
            </a:r>
            <a:br>
              <a:rPr lang="en-US" sz="4400" dirty="0">
                <a:solidFill>
                  <a:schemeClr val="tx1"/>
                </a:solidFill>
              </a:rPr>
            </a:br>
            <a:r>
              <a:rPr lang="en-US" sz="4000" dirty="0">
                <a:solidFill>
                  <a:schemeClr val="tx1"/>
                </a:solidFill>
              </a:rPr>
              <a:t>(Trustees of Trust Funds)</a:t>
            </a:r>
            <a:br>
              <a:rPr lang="en-US" sz="4000" dirty="0">
                <a:solidFill>
                  <a:schemeClr val="tx1"/>
                </a:solidFill>
              </a:rPr>
            </a:br>
            <a:r>
              <a:rPr lang="en-US" sz="4000" dirty="0">
                <a:solidFill>
                  <a:schemeClr val="tx1"/>
                </a:solidFill>
              </a:rPr>
              <a:t/>
            </a:r>
            <a:br>
              <a:rPr lang="en-US" sz="4000" dirty="0">
                <a:solidFill>
                  <a:schemeClr val="tx1"/>
                </a:solidFill>
              </a:rPr>
            </a:br>
            <a:r>
              <a:rPr lang="en-US" sz="4000" dirty="0">
                <a:solidFill>
                  <a:schemeClr val="tx1"/>
                </a:solidFill>
              </a:rPr>
              <a:t>Dick Coe</a:t>
            </a:r>
            <a:br>
              <a:rPr lang="en-US" sz="4000" dirty="0">
                <a:solidFill>
                  <a:schemeClr val="tx1"/>
                </a:solidFill>
              </a:rPr>
            </a:br>
            <a:r>
              <a:rPr lang="en-US" sz="4000" dirty="0">
                <a:solidFill>
                  <a:schemeClr val="tx1"/>
                </a:solidFill>
              </a:rPr>
              <a:t>NCYM Funds Secretary / Treasurer</a:t>
            </a:r>
          </a:p>
        </p:txBody>
      </p:sp>
    </p:spTree>
    <p:extLst>
      <p:ext uri="{BB962C8B-B14F-4D97-AF65-F5344CB8AC3E}">
        <p14:creationId xmlns:p14="http://schemas.microsoft.com/office/powerpoint/2010/main" val="150889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C1AE9-E273-4817-933A-7AEA6C5FD640}"/>
              </a:ext>
            </a:extLst>
          </p:cNvPr>
          <p:cNvSpPr>
            <a:spLocks noGrp="1"/>
          </p:cNvSpPr>
          <p:nvPr>
            <p:ph type="title"/>
          </p:nvPr>
        </p:nvSpPr>
        <p:spPr>
          <a:xfrm>
            <a:off x="1967345" y="583276"/>
            <a:ext cx="8229600" cy="1143000"/>
          </a:xfrm>
        </p:spPr>
        <p:txBody>
          <a:bodyPr/>
          <a:lstStyle/>
          <a:p>
            <a:r>
              <a:rPr lang="en-US" dirty="0">
                <a:solidFill>
                  <a:schemeClr val="tx1"/>
                </a:solidFill>
              </a:rPr>
              <a:t>NCYM Funds, LLC Purpose</a:t>
            </a:r>
          </a:p>
        </p:txBody>
      </p:sp>
      <p:sp>
        <p:nvSpPr>
          <p:cNvPr id="3" name="Content Placeholder 2">
            <a:extLst>
              <a:ext uri="{FF2B5EF4-FFF2-40B4-BE49-F238E27FC236}">
                <a16:creationId xmlns:a16="http://schemas.microsoft.com/office/drawing/2014/main" xmlns="" id="{06374BF9-4B5C-4A99-B077-A143383B911F}"/>
              </a:ext>
            </a:extLst>
          </p:cNvPr>
          <p:cNvSpPr>
            <a:spLocks noGrp="1"/>
          </p:cNvSpPr>
          <p:nvPr>
            <p:ph idx="1"/>
          </p:nvPr>
        </p:nvSpPr>
        <p:spPr>
          <a:xfrm>
            <a:off x="1225296" y="2362200"/>
            <a:ext cx="9802368" cy="3947160"/>
          </a:xfrm>
        </p:spPr>
        <p:txBody>
          <a:bodyPr>
            <a:normAutofit/>
          </a:bodyPr>
          <a:lstStyle/>
          <a:p>
            <a:pPr marL="137160" indent="0">
              <a:buNone/>
            </a:pPr>
            <a:r>
              <a:rPr lang="en-US" sz="3200" dirty="0">
                <a:effectLst>
                  <a:outerShdw blurRad="38100" dist="38100" dir="2700000" algn="tl">
                    <a:srgbClr val="000000">
                      <a:alpha val="43137"/>
                    </a:srgbClr>
                  </a:outerShdw>
                </a:effectLst>
              </a:rPr>
              <a:t>The purpose of the Trustees of Trust Funds is to hold in trust those funds entrusted to NCYM, Inc. and to invest those funds in a prudent manner structured to provide the highest return consistent with safety of principal and the stated purpose of the fund.</a:t>
            </a:r>
          </a:p>
        </p:txBody>
      </p:sp>
    </p:spTree>
    <p:extLst>
      <p:ext uri="{BB962C8B-B14F-4D97-AF65-F5344CB8AC3E}">
        <p14:creationId xmlns:p14="http://schemas.microsoft.com/office/powerpoint/2010/main" val="426307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82972"/>
            <a:ext cx="8229600" cy="1143000"/>
          </a:xfrm>
        </p:spPr>
        <p:txBody>
          <a:bodyPr>
            <a:normAutofit fontScale="90000"/>
          </a:bodyPr>
          <a:lstStyle/>
          <a:p>
            <a:r>
              <a:rPr lang="en-US" dirty="0">
                <a:solidFill>
                  <a:schemeClr val="tx1"/>
                </a:solidFill>
              </a:rPr>
              <a:t>NCYM, Inc. Board</a:t>
            </a:r>
            <a:br>
              <a:rPr lang="en-US" dirty="0">
                <a:solidFill>
                  <a:schemeClr val="tx1"/>
                </a:solidFill>
              </a:rPr>
            </a:br>
            <a:r>
              <a:rPr lang="en-US" dirty="0">
                <a:solidFill>
                  <a:schemeClr val="tx1"/>
                </a:solidFill>
              </a:rPr>
              <a:t>2018 - 2022</a:t>
            </a:r>
          </a:p>
        </p:txBody>
      </p:sp>
      <p:sp>
        <p:nvSpPr>
          <p:cNvPr id="3" name="Content Placeholder 2"/>
          <p:cNvSpPr>
            <a:spLocks noGrp="1"/>
          </p:cNvSpPr>
          <p:nvPr>
            <p:ph idx="1"/>
          </p:nvPr>
        </p:nvSpPr>
        <p:spPr>
          <a:xfrm>
            <a:off x="829056" y="1670304"/>
            <a:ext cx="4821936" cy="4709160"/>
          </a:xfrm>
        </p:spPr>
        <p:txBody>
          <a:bodyPr/>
          <a:lstStyle/>
          <a:p>
            <a:r>
              <a:rPr lang="en-US" sz="3200" dirty="0">
                <a:effectLst>
                  <a:outerShdw blurRad="38100" dist="38100" dir="2700000" algn="tl">
                    <a:srgbClr val="000000">
                      <a:alpha val="43137"/>
                    </a:srgbClr>
                  </a:outerShdw>
                </a:effectLst>
              </a:rPr>
              <a:t>Bill Davis</a:t>
            </a:r>
          </a:p>
          <a:p>
            <a:r>
              <a:rPr lang="en-US" sz="3200" dirty="0">
                <a:effectLst>
                  <a:outerShdw blurRad="38100" dist="38100" dir="2700000" algn="tl">
                    <a:srgbClr val="000000">
                      <a:alpha val="43137"/>
                    </a:srgbClr>
                  </a:outerShdw>
                </a:effectLst>
              </a:rPr>
              <a:t>Ken Hill</a:t>
            </a:r>
          </a:p>
          <a:p>
            <a:r>
              <a:rPr lang="en-US" sz="3200" dirty="0">
                <a:effectLst>
                  <a:outerShdw blurRad="38100" dist="38100" dir="2700000" algn="tl">
                    <a:srgbClr val="000000">
                      <a:alpha val="43137"/>
                    </a:srgbClr>
                  </a:outerShdw>
                </a:effectLst>
              </a:rPr>
              <a:t>Quinn Jordan</a:t>
            </a:r>
          </a:p>
          <a:p>
            <a:r>
              <a:rPr lang="en-US" sz="3200" dirty="0">
                <a:effectLst>
                  <a:outerShdw blurRad="38100" dist="38100" dir="2700000" algn="tl">
                    <a:srgbClr val="000000">
                      <a:alpha val="43137"/>
                    </a:srgbClr>
                  </a:outerShdw>
                </a:effectLst>
              </a:rPr>
              <a:t>Frank Massey</a:t>
            </a:r>
          </a:p>
          <a:p>
            <a:r>
              <a:rPr lang="en-US" sz="3200" dirty="0">
                <a:effectLst>
                  <a:outerShdw blurRad="38100" dist="38100" dir="2700000" algn="tl">
                    <a:srgbClr val="000000">
                      <a:alpha val="43137"/>
                    </a:srgbClr>
                  </a:outerShdw>
                </a:effectLst>
              </a:rPr>
              <a:t>Carolyn McPherson</a:t>
            </a:r>
          </a:p>
          <a:p>
            <a:r>
              <a:rPr lang="en-US" sz="3200" dirty="0">
                <a:effectLst>
                  <a:outerShdw blurRad="38100" dist="38100" dir="2700000" algn="tl">
                    <a:srgbClr val="000000">
                      <a:alpha val="43137"/>
                    </a:srgbClr>
                  </a:outerShdw>
                </a:effectLst>
              </a:rPr>
              <a:t>Carl Semmler</a:t>
            </a:r>
          </a:p>
          <a:p>
            <a:endParaRPr lang="en-US" dirty="0"/>
          </a:p>
        </p:txBody>
      </p:sp>
      <p:sp>
        <p:nvSpPr>
          <p:cNvPr id="5" name="Content Placeholder 2"/>
          <p:cNvSpPr txBox="1">
            <a:spLocks/>
          </p:cNvSpPr>
          <p:nvPr/>
        </p:nvSpPr>
        <p:spPr>
          <a:xfrm>
            <a:off x="6437468" y="1670304"/>
            <a:ext cx="5367436"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Clr>
                <a:prstClr val="white">
                  <a:shade val="95000"/>
                </a:prstClr>
              </a:buClr>
            </a:pPr>
            <a:r>
              <a:rPr lang="en-US" sz="3200" dirty="0">
                <a:solidFill>
                  <a:prstClr val="white"/>
                </a:solidFill>
                <a:effectLst>
                  <a:outerShdw blurRad="38100" dist="38100" dir="2700000" algn="tl">
                    <a:srgbClr val="000000">
                      <a:alpha val="43137"/>
                    </a:srgbClr>
                  </a:outerShdw>
                </a:effectLst>
                <a:latin typeface="Book Antiqua"/>
              </a:rPr>
              <a:t>David </a:t>
            </a:r>
            <a:r>
              <a:rPr lang="en-US" sz="3200" dirty="0" err="1">
                <a:solidFill>
                  <a:prstClr val="white"/>
                </a:solidFill>
                <a:effectLst>
                  <a:outerShdw blurRad="38100" dist="38100" dir="2700000" algn="tl">
                    <a:srgbClr val="000000">
                      <a:alpha val="43137"/>
                    </a:srgbClr>
                  </a:outerShdw>
                </a:effectLst>
                <a:latin typeface="Book Antiqua"/>
              </a:rPr>
              <a:t>Briles</a:t>
            </a:r>
            <a:endParaRPr lang="en-US" sz="3200" dirty="0">
              <a:solidFill>
                <a:prstClr val="white"/>
              </a:solidFill>
              <a:effectLst>
                <a:outerShdw blurRad="38100" dist="38100" dir="2700000" algn="tl">
                  <a:srgbClr val="000000">
                    <a:alpha val="43137"/>
                  </a:srgbClr>
                </a:outerShdw>
              </a:effectLst>
              <a:latin typeface="Book Antiqua"/>
            </a:endParaRPr>
          </a:p>
          <a:p>
            <a:pPr>
              <a:buClr>
                <a:prstClr val="white">
                  <a:shade val="95000"/>
                </a:prstClr>
              </a:buClr>
            </a:pPr>
            <a:r>
              <a:rPr lang="en-US" sz="3200" dirty="0">
                <a:solidFill>
                  <a:prstClr val="white"/>
                </a:solidFill>
                <a:effectLst>
                  <a:outerShdw blurRad="38100" dist="38100" dir="2700000" algn="tl">
                    <a:srgbClr val="000000">
                      <a:alpha val="43137"/>
                    </a:srgbClr>
                  </a:outerShdw>
                </a:effectLst>
                <a:latin typeface="Book Antiqua"/>
              </a:rPr>
              <a:t>Don Farlow</a:t>
            </a:r>
          </a:p>
          <a:p>
            <a:pPr>
              <a:buClr>
                <a:prstClr val="white">
                  <a:shade val="95000"/>
                </a:prstClr>
              </a:buClr>
            </a:pPr>
            <a:r>
              <a:rPr lang="en-US" sz="3200" dirty="0">
                <a:solidFill>
                  <a:prstClr val="white"/>
                </a:solidFill>
                <a:effectLst>
                  <a:outerShdw blurRad="38100" dist="38100" dir="2700000" algn="tl">
                    <a:srgbClr val="000000">
                      <a:alpha val="43137"/>
                    </a:srgbClr>
                  </a:outerShdw>
                </a:effectLst>
                <a:latin typeface="Book Antiqua"/>
              </a:rPr>
              <a:t>Mary Anna McCullen</a:t>
            </a:r>
          </a:p>
          <a:p>
            <a:pPr>
              <a:buClr>
                <a:prstClr val="white">
                  <a:shade val="95000"/>
                </a:prstClr>
              </a:buClr>
            </a:pPr>
            <a:r>
              <a:rPr lang="en-US" sz="3200" dirty="0">
                <a:solidFill>
                  <a:prstClr val="white"/>
                </a:solidFill>
                <a:effectLst>
                  <a:outerShdw blurRad="38100" dist="38100" dir="2700000" algn="tl">
                    <a:srgbClr val="000000">
                      <a:alpha val="43137"/>
                    </a:srgbClr>
                  </a:outerShdw>
                </a:effectLst>
                <a:latin typeface="Book Antiqua"/>
              </a:rPr>
              <a:t>Judy Ritter</a:t>
            </a:r>
          </a:p>
          <a:p>
            <a:pPr>
              <a:buClr>
                <a:prstClr val="white">
                  <a:shade val="95000"/>
                </a:prstClr>
              </a:buClr>
            </a:pPr>
            <a:r>
              <a:rPr lang="en-US" sz="3200" dirty="0">
                <a:solidFill>
                  <a:prstClr val="white"/>
                </a:solidFill>
                <a:effectLst>
                  <a:outerShdw blurRad="38100" dist="38100" dir="2700000" algn="tl">
                    <a:srgbClr val="000000">
                      <a:alpha val="43137"/>
                    </a:srgbClr>
                  </a:outerShdw>
                </a:effectLst>
                <a:latin typeface="Book Antiqua"/>
              </a:rPr>
              <a:t>Kevin Smitherman</a:t>
            </a:r>
          </a:p>
          <a:p>
            <a:pPr>
              <a:buClr>
                <a:prstClr val="white">
                  <a:shade val="95000"/>
                </a:prstClr>
              </a:buClr>
            </a:pPr>
            <a:r>
              <a:rPr lang="en-US" sz="3200" dirty="0">
                <a:solidFill>
                  <a:prstClr val="white"/>
                </a:solidFill>
                <a:effectLst>
                  <a:outerShdw blurRad="38100" dist="38100" dir="2700000" algn="tl">
                    <a:srgbClr val="000000">
                      <a:alpha val="43137"/>
                    </a:srgbClr>
                  </a:outerShdw>
                </a:effectLst>
                <a:latin typeface="Book Antiqua"/>
              </a:rPr>
              <a:t>Gwen Taylor</a:t>
            </a:r>
          </a:p>
          <a:p>
            <a:pPr>
              <a:buClr>
                <a:prstClr val="white">
                  <a:shade val="95000"/>
                </a:prstClr>
              </a:buClr>
            </a:pPr>
            <a:endParaRPr lang="en-US" dirty="0">
              <a:solidFill>
                <a:prstClr val="white"/>
              </a:solidFill>
              <a:latin typeface="Book Antiqua"/>
            </a:endParaRPr>
          </a:p>
        </p:txBody>
      </p:sp>
      <p:sp>
        <p:nvSpPr>
          <p:cNvPr id="6" name="TextBox 5"/>
          <p:cNvSpPr txBox="1"/>
          <p:nvPr/>
        </p:nvSpPr>
        <p:spPr>
          <a:xfrm>
            <a:off x="1938482" y="5602225"/>
            <a:ext cx="8315036"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latin typeface="Book Antiqua"/>
              </a:rPr>
              <a:t>Initial Board – Approved in 2017 NCYM Annual Sessions for a five-year term</a:t>
            </a:r>
          </a:p>
        </p:txBody>
      </p:sp>
    </p:spTree>
    <p:extLst>
      <p:ext uri="{BB962C8B-B14F-4D97-AF65-F5344CB8AC3E}">
        <p14:creationId xmlns:p14="http://schemas.microsoft.com/office/powerpoint/2010/main" val="244028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NCYM Funds, LLC Trustees</a:t>
            </a:r>
            <a:br>
              <a:rPr lang="en-US" dirty="0">
                <a:solidFill>
                  <a:schemeClr val="tx1"/>
                </a:solidFill>
              </a:rPr>
            </a:br>
            <a:r>
              <a:rPr lang="en-US" dirty="0">
                <a:solidFill>
                  <a:schemeClr val="tx1"/>
                </a:solidFill>
              </a:rPr>
              <a:t>2018 - 2022</a:t>
            </a:r>
          </a:p>
        </p:txBody>
      </p:sp>
      <p:sp>
        <p:nvSpPr>
          <p:cNvPr id="3" name="Content Placeholder 2"/>
          <p:cNvSpPr>
            <a:spLocks noGrp="1"/>
          </p:cNvSpPr>
          <p:nvPr>
            <p:ph idx="1"/>
          </p:nvPr>
        </p:nvSpPr>
        <p:spPr>
          <a:xfrm>
            <a:off x="609600" y="1600200"/>
            <a:ext cx="10972800" cy="5177672"/>
          </a:xfrm>
        </p:spPr>
        <p:txBody>
          <a:bodyPr>
            <a:normAutofit lnSpcReduction="10000"/>
          </a:bodyPr>
          <a:lstStyle/>
          <a:p>
            <a:r>
              <a:rPr lang="en-US" dirty="0">
                <a:effectLst>
                  <a:outerShdw blurRad="38100" dist="38100" dir="2700000" algn="tl">
                    <a:srgbClr val="000000">
                      <a:alpha val="43137"/>
                    </a:srgbClr>
                  </a:outerShdw>
                </a:effectLst>
              </a:rPr>
              <a:t>Richard Coe</a:t>
            </a:r>
          </a:p>
          <a:p>
            <a:r>
              <a:rPr lang="en-US" dirty="0">
                <a:effectLst>
                  <a:outerShdw blurRad="38100" dist="38100" dir="2700000" algn="tl">
                    <a:srgbClr val="000000">
                      <a:alpha val="43137"/>
                    </a:srgbClr>
                  </a:outerShdw>
                </a:effectLst>
              </a:rPr>
              <a:t>David Edgerton</a:t>
            </a:r>
          </a:p>
          <a:p>
            <a:r>
              <a:rPr lang="en-US" dirty="0">
                <a:effectLst>
                  <a:outerShdw blurRad="38100" dist="38100" dir="2700000" algn="tl">
                    <a:srgbClr val="000000">
                      <a:alpha val="43137"/>
                    </a:srgbClr>
                  </a:outerShdw>
                </a:effectLst>
              </a:rPr>
              <a:t>Quinn Jordan</a:t>
            </a:r>
          </a:p>
          <a:p>
            <a:r>
              <a:rPr lang="en-US" dirty="0">
                <a:effectLst>
                  <a:outerShdw blurRad="38100" dist="38100" dir="2700000" algn="tl">
                    <a:srgbClr val="000000">
                      <a:alpha val="43137"/>
                    </a:srgbClr>
                  </a:outerShdw>
                </a:effectLst>
              </a:rPr>
              <a:t>Deets McCullen</a:t>
            </a:r>
          </a:p>
          <a:p>
            <a:r>
              <a:rPr lang="en-US" dirty="0">
                <a:effectLst>
                  <a:outerShdw blurRad="38100" dist="38100" dir="2700000" algn="tl">
                    <a:srgbClr val="000000">
                      <a:alpha val="43137"/>
                    </a:srgbClr>
                  </a:outerShdw>
                </a:effectLst>
              </a:rPr>
              <a:t>Carl Semmler</a:t>
            </a:r>
          </a:p>
          <a:p>
            <a:r>
              <a:rPr lang="en-US" dirty="0">
                <a:effectLst>
                  <a:outerShdw blurRad="38100" dist="38100" dir="2700000" algn="tl">
                    <a:srgbClr val="000000">
                      <a:alpha val="43137"/>
                    </a:srgbClr>
                  </a:outerShdw>
                </a:effectLst>
              </a:rPr>
              <a:t>Wilson Sheldon</a:t>
            </a:r>
          </a:p>
          <a:p>
            <a:r>
              <a:rPr lang="en-US" dirty="0">
                <a:effectLst>
                  <a:outerShdw blurRad="38100" dist="38100" dir="2700000" algn="tl">
                    <a:srgbClr val="000000">
                      <a:alpha val="43137"/>
                    </a:srgbClr>
                  </a:outerShdw>
                </a:effectLst>
              </a:rPr>
              <a:t>Tom Wright</a:t>
            </a:r>
          </a:p>
          <a:p>
            <a:pPr marL="137160" indent="0">
              <a:buNone/>
            </a:pPr>
            <a:endParaRPr lang="en-US" dirty="0"/>
          </a:p>
          <a:p>
            <a:pPr marL="137160" indent="0">
              <a:buNone/>
            </a:pPr>
            <a:r>
              <a:rPr lang="en-US" sz="1800" dirty="0">
                <a:effectLst>
                  <a:outerShdw blurRad="38100" dist="38100" dir="2700000" algn="tl">
                    <a:srgbClr val="000000">
                      <a:alpha val="43137"/>
                    </a:srgbClr>
                  </a:outerShdw>
                </a:effectLst>
              </a:rPr>
              <a:t>Ex Officio: NCYM, Inc. Financial Manager; NCYM, Inc. Clerk; NCYM, Inc. Treasurer</a:t>
            </a:r>
          </a:p>
          <a:p>
            <a:pPr marL="137160" indent="0">
              <a:buNone/>
            </a:pPr>
            <a:endParaRPr lang="en-US" sz="1800" dirty="0">
              <a:effectLst>
                <a:outerShdw blurRad="38100" dist="38100" dir="2700000" algn="tl">
                  <a:srgbClr val="000000">
                    <a:alpha val="43137"/>
                  </a:srgbClr>
                </a:outerShdw>
              </a:effectLst>
            </a:endParaRPr>
          </a:p>
          <a:p>
            <a:pPr marL="137160" indent="0">
              <a:buNone/>
            </a:pPr>
            <a:r>
              <a:rPr lang="en-US" sz="2600" i="1" dirty="0">
                <a:solidFill>
                  <a:srgbClr val="FFFF00"/>
                </a:solidFill>
                <a:effectLst>
                  <a:outerShdw blurRad="38100" dist="38100" dir="2700000" algn="tl">
                    <a:srgbClr val="000000">
                      <a:alpha val="43137"/>
                    </a:srgbClr>
                  </a:outerShdw>
                </a:effectLst>
              </a:rPr>
              <a:t>The NCYM Funds Trustees will return to a seven year rotation in 2022.</a:t>
            </a:r>
          </a:p>
        </p:txBody>
      </p:sp>
    </p:spTree>
    <p:extLst>
      <p:ext uri="{BB962C8B-B14F-4D97-AF65-F5344CB8AC3E}">
        <p14:creationId xmlns:p14="http://schemas.microsoft.com/office/powerpoint/2010/main" val="122431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2019 NCYM Funds, LLC Officers</a:t>
            </a:r>
          </a:p>
        </p:txBody>
      </p:sp>
      <p:sp>
        <p:nvSpPr>
          <p:cNvPr id="3" name="Content Placeholder 2"/>
          <p:cNvSpPr>
            <a:spLocks noGrp="1"/>
          </p:cNvSpPr>
          <p:nvPr>
            <p:ph idx="1"/>
          </p:nvPr>
        </p:nvSpPr>
        <p:spPr>
          <a:xfrm>
            <a:off x="1408176" y="1822704"/>
            <a:ext cx="9241536" cy="4404360"/>
          </a:xfrm>
        </p:spPr>
        <p:txBody>
          <a:bodyPr>
            <a:normAutofit/>
          </a:bodyPr>
          <a:lstStyle/>
          <a:p>
            <a:pPr marL="137160" indent="0">
              <a:buNone/>
            </a:pPr>
            <a:endParaRPr lang="en-US" dirty="0"/>
          </a:p>
          <a:p>
            <a:r>
              <a:rPr lang="en-US" sz="3200" dirty="0">
                <a:effectLst>
                  <a:outerShdw blurRad="38100" dist="38100" dir="2700000" algn="tl">
                    <a:srgbClr val="000000">
                      <a:alpha val="43137"/>
                    </a:srgbClr>
                  </a:outerShdw>
                </a:effectLst>
              </a:rPr>
              <a:t>Chair - David Edgerton</a:t>
            </a:r>
          </a:p>
          <a:p>
            <a:r>
              <a:rPr lang="en-US" sz="3200" dirty="0">
                <a:effectLst>
                  <a:outerShdw blurRad="38100" dist="38100" dir="2700000" algn="tl">
                    <a:srgbClr val="000000">
                      <a:alpha val="43137"/>
                    </a:srgbClr>
                  </a:outerShdw>
                </a:effectLst>
              </a:rPr>
              <a:t>Secretary/Treasurer - Richard Coe</a:t>
            </a:r>
          </a:p>
          <a:p>
            <a:r>
              <a:rPr lang="en-US" sz="3200" dirty="0">
                <a:effectLst>
                  <a:outerShdw blurRad="38100" dist="38100" dir="2700000" algn="tl">
                    <a:srgbClr val="000000">
                      <a:alpha val="43137"/>
                    </a:srgbClr>
                  </a:outerShdw>
                </a:effectLst>
              </a:rPr>
              <a:t>Assistant Secretary/Treasurer - Carl Semmler</a:t>
            </a:r>
          </a:p>
        </p:txBody>
      </p:sp>
    </p:spTree>
    <p:extLst>
      <p:ext uri="{BB962C8B-B14F-4D97-AF65-F5344CB8AC3E}">
        <p14:creationId xmlns:p14="http://schemas.microsoft.com/office/powerpoint/2010/main" val="340125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D7DD4-E057-424D-83C3-68A18F99D6D4}"/>
              </a:ext>
            </a:extLst>
          </p:cNvPr>
          <p:cNvSpPr>
            <a:spLocks noGrp="1"/>
          </p:cNvSpPr>
          <p:nvPr>
            <p:ph type="title"/>
          </p:nvPr>
        </p:nvSpPr>
        <p:spPr/>
        <p:txBody>
          <a:bodyPr>
            <a:normAutofit fontScale="90000"/>
          </a:bodyPr>
          <a:lstStyle/>
          <a:p>
            <a:r>
              <a:rPr lang="en-US" dirty="0">
                <a:solidFill>
                  <a:schemeClr val="tx1"/>
                </a:solidFill>
              </a:rPr>
              <a:t>NCYM Funds, LLC </a:t>
            </a:r>
            <a:br>
              <a:rPr lang="en-US" dirty="0">
                <a:solidFill>
                  <a:schemeClr val="tx1"/>
                </a:solidFill>
              </a:rPr>
            </a:br>
            <a:r>
              <a:rPr lang="en-US" dirty="0">
                <a:solidFill>
                  <a:schemeClr val="tx1"/>
                </a:solidFill>
              </a:rPr>
              <a:t>2018 Fiscal Year Audit</a:t>
            </a:r>
          </a:p>
        </p:txBody>
      </p:sp>
      <p:sp>
        <p:nvSpPr>
          <p:cNvPr id="3" name="Content Placeholder 2">
            <a:extLst>
              <a:ext uri="{FF2B5EF4-FFF2-40B4-BE49-F238E27FC236}">
                <a16:creationId xmlns:a16="http://schemas.microsoft.com/office/drawing/2014/main" xmlns="" id="{51ABDCF2-AC9B-4563-A1E3-7B8F15DE2609}"/>
              </a:ext>
            </a:extLst>
          </p:cNvPr>
          <p:cNvSpPr>
            <a:spLocks noGrp="1"/>
          </p:cNvSpPr>
          <p:nvPr>
            <p:ph idx="1"/>
          </p:nvPr>
        </p:nvSpPr>
        <p:spPr>
          <a:xfrm>
            <a:off x="356616" y="1325880"/>
            <a:ext cx="11225784" cy="5129784"/>
          </a:xfrm>
        </p:spPr>
        <p:txBody>
          <a:bodyPr>
            <a:noAutofit/>
          </a:bodyPr>
          <a:lstStyle/>
          <a:p>
            <a:pPr marL="137160" indent="0">
              <a:buNone/>
            </a:pPr>
            <a:endParaRPr lang="en-US" sz="32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NCYM Funds, LLC 2018 Fiscal Year – April 1, 2018 through December 31, 2018</a:t>
            </a:r>
          </a:p>
          <a:p>
            <a:r>
              <a:rPr lang="en-US" sz="3200" dirty="0">
                <a:effectLst>
                  <a:outerShdw blurRad="38100" dist="38100" dir="2700000" algn="tl">
                    <a:srgbClr val="000000">
                      <a:alpha val="43137"/>
                    </a:srgbClr>
                  </a:outerShdw>
                </a:effectLst>
              </a:rPr>
              <a:t>The fiscal year for NCYM Funds, LLC has been modified to be consistent with the NCYM, Inc. fiscal year effective January 1, 2019.  </a:t>
            </a:r>
          </a:p>
          <a:p>
            <a:r>
              <a:rPr lang="en-US" sz="3200" dirty="0">
                <a:effectLst>
                  <a:outerShdw blurRad="38100" dist="38100" dir="2700000" algn="tl">
                    <a:srgbClr val="000000">
                      <a:alpha val="43137"/>
                    </a:srgbClr>
                  </a:outerShdw>
                </a:effectLst>
              </a:rPr>
              <a:t>All audits conducted by the same certified public accountants/auditing firm.</a:t>
            </a:r>
          </a:p>
          <a:p>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88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2" y="204536"/>
            <a:ext cx="10972800" cy="1301499"/>
          </a:xfrm>
        </p:spPr>
        <p:txBody>
          <a:bodyPr>
            <a:normAutofit/>
          </a:bodyPr>
          <a:lstStyle/>
          <a:p>
            <a:r>
              <a:rPr lang="en-US" sz="3600" dirty="0">
                <a:solidFill>
                  <a:schemeClr val="tx1"/>
                </a:solidFill>
              </a:rPr>
              <a:t>Auditor’s Opinion</a:t>
            </a:r>
            <a:br>
              <a:rPr lang="en-US" sz="3600" dirty="0">
                <a:solidFill>
                  <a:schemeClr val="tx1"/>
                </a:solidFill>
              </a:rPr>
            </a:br>
            <a:r>
              <a:rPr lang="en-US" sz="3600" dirty="0">
                <a:solidFill>
                  <a:schemeClr val="tx1"/>
                </a:solidFill>
              </a:rPr>
              <a:t>NCYM Funds, LLC 2018 Fiscal Year Audit</a:t>
            </a:r>
          </a:p>
        </p:txBody>
      </p:sp>
      <p:sp>
        <p:nvSpPr>
          <p:cNvPr id="3" name="Content Placeholder 2"/>
          <p:cNvSpPr>
            <a:spLocks noGrp="1"/>
          </p:cNvSpPr>
          <p:nvPr>
            <p:ph idx="1"/>
          </p:nvPr>
        </p:nvSpPr>
        <p:spPr>
          <a:xfrm>
            <a:off x="499689" y="1689623"/>
            <a:ext cx="10972800" cy="4612907"/>
          </a:xfrm>
        </p:spPr>
        <p:txBody>
          <a:bodyPr>
            <a:normAutofit/>
          </a:bodyPr>
          <a:lstStyle/>
          <a:p>
            <a:pPr marL="137160" indent="0">
              <a:buNone/>
            </a:pPr>
            <a:endParaRPr lang="en-US" sz="3200" dirty="0">
              <a:effectLst>
                <a:outerShdw blurRad="38100" dist="38100" dir="2700000" algn="tl">
                  <a:srgbClr val="000000">
                    <a:alpha val="43137"/>
                  </a:srgbClr>
                </a:outerShdw>
              </a:effectLst>
            </a:endParaRPr>
          </a:p>
          <a:p>
            <a:pPr marL="457200" lvl="1" indent="0">
              <a:buNone/>
            </a:pPr>
            <a:r>
              <a:rPr lang="en-US" sz="3200" dirty="0">
                <a:effectLst>
                  <a:outerShdw blurRad="38100" dist="38100" dir="2700000" algn="tl">
                    <a:srgbClr val="000000">
                      <a:alpha val="43137"/>
                    </a:srgbClr>
                  </a:outerShdw>
                </a:effectLst>
              </a:rPr>
              <a:t>“In our opinion, the financial statements referred to above present fairly, in all material aspects, the assets, liabilities, and net assets of NCYM Funds, LLC as of December 31, 2018, and the related statements of changes in fund balances for the year then ended, ….”</a:t>
            </a:r>
          </a:p>
          <a:p>
            <a:pPr marL="457200" lvl="1" indent="0">
              <a:buNone/>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Councilman, Farlow, Marlowe and Company</a:t>
            </a:r>
          </a:p>
          <a:p>
            <a:pPr marL="457200" lvl="1" indent="0">
              <a:buNone/>
            </a:pPr>
            <a:r>
              <a:rPr lang="en-US" dirty="0">
                <a:effectLst>
                  <a:outerShdw blurRad="38100" dist="38100" dir="2700000" algn="tl">
                    <a:srgbClr val="000000">
                      <a:alpha val="43137"/>
                    </a:srgbClr>
                  </a:outerShdw>
                </a:effectLst>
              </a:rPr>
              <a:t>			                   Certified Public Accountants and Advisors</a:t>
            </a:r>
          </a:p>
        </p:txBody>
      </p:sp>
    </p:spTree>
    <p:extLst>
      <p:ext uri="{BB962C8B-B14F-4D97-AF65-F5344CB8AC3E}">
        <p14:creationId xmlns:p14="http://schemas.microsoft.com/office/powerpoint/2010/main" val="3709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0"/>
            <a:ext cx="10972800" cy="1143000"/>
          </a:xfrm>
        </p:spPr>
        <p:txBody>
          <a:bodyPr>
            <a:normAutofit/>
          </a:bodyPr>
          <a:lstStyle/>
          <a:p>
            <a:r>
              <a:rPr lang="en-US" dirty="0">
                <a:solidFill>
                  <a:schemeClr val="tx1"/>
                </a:solidFill>
              </a:rPr>
              <a:t>2018 NCYM Funds, LLC Audit Review</a:t>
            </a:r>
          </a:p>
        </p:txBody>
      </p:sp>
      <p:sp>
        <p:nvSpPr>
          <p:cNvPr id="3" name="Content Placeholder 2"/>
          <p:cNvSpPr>
            <a:spLocks noGrp="1"/>
          </p:cNvSpPr>
          <p:nvPr>
            <p:ph idx="1"/>
          </p:nvPr>
        </p:nvSpPr>
        <p:spPr>
          <a:xfrm>
            <a:off x="192505" y="1203158"/>
            <a:ext cx="11815011" cy="5257800"/>
          </a:xfrm>
        </p:spPr>
        <p:txBody>
          <a:bodyPr>
            <a:noAutofit/>
          </a:bodyPr>
          <a:lstStyle/>
          <a:p>
            <a:pPr marL="137160" indent="0">
              <a:buNone/>
            </a:pPr>
            <a:r>
              <a:rPr lang="en-US" sz="3000" u="sng" dirty="0">
                <a:effectLst>
                  <a:outerShdw blurRad="38100" dist="38100" dir="2700000" algn="tl">
                    <a:srgbClr val="000000">
                      <a:alpha val="43137"/>
                    </a:srgbClr>
                  </a:outerShdw>
                </a:effectLst>
              </a:rPr>
              <a:t>Recommendation 1.</a:t>
            </a:r>
            <a:r>
              <a:rPr lang="en-US" sz="3000" dirty="0">
                <a:effectLst>
                  <a:outerShdw blurRad="38100" dist="38100" dir="2700000" algn="tl">
                    <a:srgbClr val="000000">
                      <a:alpha val="43137"/>
                    </a:srgbClr>
                  </a:outerShdw>
                </a:effectLst>
              </a:rPr>
              <a:t>  “The Business Manager records transactions and reconciles bank statements.  A basic premise of internal control is that no one employee should have access to all phases of a transaction.  The organization already segregates the check signing function from the recording function.  Unfortunately, due to the limited size of the organization, it is necessary that the Business Manager reconcile the bank accounts to the general ledger.  But, it would be a good internal control procedure for someone else, probably the Treasurer, to obtain the bank statement unopened and to review the deposits and checks clearing the bank statement.  Someone should also review the monthly reconciliation and general ledger detail for overall reasonableness.”</a:t>
            </a:r>
          </a:p>
        </p:txBody>
      </p:sp>
    </p:spTree>
    <p:extLst>
      <p:ext uri="{BB962C8B-B14F-4D97-AF65-F5344CB8AC3E}">
        <p14:creationId xmlns:p14="http://schemas.microsoft.com/office/powerpoint/2010/main" val="22021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0"/>
            <a:ext cx="10972800" cy="1143000"/>
          </a:xfrm>
        </p:spPr>
        <p:txBody>
          <a:bodyPr>
            <a:normAutofit/>
          </a:bodyPr>
          <a:lstStyle/>
          <a:p>
            <a:r>
              <a:rPr lang="en-US" dirty="0">
                <a:solidFill>
                  <a:schemeClr val="tx1"/>
                </a:solidFill>
              </a:rPr>
              <a:t>2018 NCYM Funds, LLC Audit Review</a:t>
            </a:r>
          </a:p>
        </p:txBody>
      </p:sp>
      <p:sp>
        <p:nvSpPr>
          <p:cNvPr id="3" name="Content Placeholder 2"/>
          <p:cNvSpPr>
            <a:spLocks noGrp="1"/>
          </p:cNvSpPr>
          <p:nvPr>
            <p:ph idx="1"/>
          </p:nvPr>
        </p:nvSpPr>
        <p:spPr>
          <a:xfrm>
            <a:off x="192505" y="1203158"/>
            <a:ext cx="11815011" cy="5257800"/>
          </a:xfrm>
        </p:spPr>
        <p:txBody>
          <a:bodyPr>
            <a:noAutofit/>
          </a:bodyPr>
          <a:lstStyle/>
          <a:p>
            <a:pPr marL="137160" indent="0">
              <a:buNone/>
            </a:pPr>
            <a:r>
              <a:rPr lang="en-US" sz="3000" u="sng" dirty="0">
                <a:effectLst>
                  <a:outerShdw blurRad="38100" dist="38100" dir="2700000" algn="tl">
                    <a:srgbClr val="000000">
                      <a:alpha val="43137"/>
                    </a:srgbClr>
                  </a:outerShdw>
                </a:effectLst>
              </a:rPr>
              <a:t>Recommendation 1 (cont.).</a:t>
            </a:r>
            <a:r>
              <a:rPr lang="en-US" sz="3000" dirty="0">
                <a:effectLst>
                  <a:outerShdw blurRad="38100" dist="38100" dir="2700000" algn="tl">
                    <a:srgbClr val="000000">
                      <a:alpha val="43137"/>
                    </a:srgbClr>
                  </a:outerShdw>
                </a:effectLst>
              </a:rPr>
              <a:t>  “We have observed no unusual activity in this area, but do note that the review of the bank statement and reconciliation by the Treasurer and the review of the general ledger detail on a monthly basis would add additional internal control to the process.”</a:t>
            </a:r>
          </a:p>
          <a:p>
            <a:pPr marL="137160" indent="0">
              <a:buNone/>
            </a:pPr>
            <a:endParaRPr lang="en-US" sz="3000" dirty="0">
              <a:effectLst>
                <a:outerShdw blurRad="38100" dist="38100" dir="2700000" algn="tl">
                  <a:srgbClr val="000000">
                    <a:alpha val="43137"/>
                  </a:srgbClr>
                </a:outerShdw>
              </a:effectLst>
            </a:endParaRPr>
          </a:p>
          <a:p>
            <a:pPr marL="137160" indent="0">
              <a:buNone/>
            </a:pPr>
            <a:r>
              <a:rPr lang="en-US" sz="3000" u="sng" dirty="0">
                <a:effectLst>
                  <a:outerShdw blurRad="38100" dist="38100" dir="2700000" algn="tl">
                    <a:srgbClr val="000000">
                      <a:alpha val="43137"/>
                    </a:srgbClr>
                  </a:outerShdw>
                </a:effectLst>
              </a:rPr>
              <a:t>Response</a:t>
            </a:r>
            <a:r>
              <a:rPr lang="en-US" sz="3000" dirty="0">
                <a:effectLst>
                  <a:outerShdw blurRad="38100" dist="38100" dir="2700000" algn="tl">
                    <a:srgbClr val="000000">
                      <a:alpha val="43137"/>
                    </a:srgbClr>
                  </a:outerShdw>
                </a:effectLst>
              </a:rPr>
              <a:t>:  The Treasurer of NCYM Funds, LLC can access the bank statement and the TD Ameritrade accounts online and the Treasurer and the Financial Manager regularly reconcile these accounts.</a:t>
            </a:r>
          </a:p>
        </p:txBody>
      </p:sp>
    </p:spTree>
    <p:extLst>
      <p:ext uri="{BB962C8B-B14F-4D97-AF65-F5344CB8AC3E}">
        <p14:creationId xmlns:p14="http://schemas.microsoft.com/office/powerpoint/2010/main" val="2980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0"/>
            <a:ext cx="10972800" cy="1143000"/>
          </a:xfrm>
        </p:spPr>
        <p:txBody>
          <a:bodyPr>
            <a:normAutofit/>
          </a:bodyPr>
          <a:lstStyle/>
          <a:p>
            <a:r>
              <a:rPr lang="en-US" dirty="0">
                <a:solidFill>
                  <a:schemeClr val="tx1"/>
                </a:solidFill>
              </a:rPr>
              <a:t>2018 NCYM Funds, LLC Audit Review</a:t>
            </a:r>
          </a:p>
        </p:txBody>
      </p:sp>
      <p:sp>
        <p:nvSpPr>
          <p:cNvPr id="3" name="Content Placeholder 2"/>
          <p:cNvSpPr>
            <a:spLocks noGrp="1"/>
          </p:cNvSpPr>
          <p:nvPr>
            <p:ph idx="1"/>
          </p:nvPr>
        </p:nvSpPr>
        <p:spPr>
          <a:xfrm>
            <a:off x="192505" y="1203158"/>
            <a:ext cx="11815011" cy="5257800"/>
          </a:xfrm>
        </p:spPr>
        <p:txBody>
          <a:bodyPr>
            <a:noAutofit/>
          </a:bodyPr>
          <a:lstStyle/>
          <a:p>
            <a:pPr marL="137160" indent="0">
              <a:buNone/>
            </a:pPr>
            <a:r>
              <a:rPr lang="en-US" sz="3000" u="sng" dirty="0">
                <a:effectLst>
                  <a:outerShdw blurRad="38100" dist="38100" dir="2700000" algn="tl">
                    <a:srgbClr val="000000">
                      <a:alpha val="43137"/>
                    </a:srgbClr>
                  </a:outerShdw>
                </a:effectLst>
              </a:rPr>
              <a:t>Recommendation 2.</a:t>
            </a:r>
            <a:r>
              <a:rPr lang="en-US" sz="3000" dirty="0">
                <a:effectLst>
                  <a:outerShdw blurRad="38100" dist="38100" dir="2700000" algn="tl">
                    <a:srgbClr val="000000">
                      <a:alpha val="43137"/>
                    </a:srgbClr>
                  </a:outerShdw>
                </a:effectLst>
              </a:rPr>
              <a:t>  After the Organization’s name change as of January 1, 2018, the financial institutions have not been updated as to the current name (North Carolina Yearly Meeting of the Religious Society of Friends, Inc. [NCYM, Inc.]).  This could create potential for errors in reporting.  There were no observed errors during this audit, but it is something that should be corrected going forward.</a:t>
            </a:r>
          </a:p>
          <a:p>
            <a:pPr marL="137160" indent="0">
              <a:buNone/>
            </a:pPr>
            <a:r>
              <a:rPr lang="en-US" sz="3000" u="sng" dirty="0">
                <a:effectLst>
                  <a:outerShdw blurRad="38100" dist="38100" dir="2700000" algn="tl">
                    <a:srgbClr val="000000">
                      <a:alpha val="43137"/>
                    </a:srgbClr>
                  </a:outerShdw>
                </a:effectLst>
              </a:rPr>
              <a:t> Response</a:t>
            </a:r>
            <a:r>
              <a:rPr lang="en-US" sz="3000" dirty="0">
                <a:effectLst>
                  <a:outerShdw blurRad="38100" dist="38100" dir="2700000" algn="tl">
                    <a:srgbClr val="000000">
                      <a:alpha val="43137"/>
                    </a:srgbClr>
                  </a:outerShdw>
                </a:effectLst>
              </a:rPr>
              <a:t>:  With numerous transactions required to transition and consolidate funds, the name change was delayed to avoid reporting errors.  With these transitions and consolidations completed, the name change was concluded with our investment firm, TD Ameritrade, prior to December 31, 2018.</a:t>
            </a:r>
          </a:p>
        </p:txBody>
      </p:sp>
    </p:spTree>
    <p:extLst>
      <p:ext uri="{BB962C8B-B14F-4D97-AF65-F5344CB8AC3E}">
        <p14:creationId xmlns:p14="http://schemas.microsoft.com/office/powerpoint/2010/main" val="23651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1"/>
                </a:solidFill>
              </a:rPr>
              <a:t>Additions to General Trust Fund</a:t>
            </a:r>
            <a:br>
              <a:rPr lang="en-US" sz="4000" dirty="0">
                <a:solidFill>
                  <a:schemeClr val="tx1"/>
                </a:solidFill>
              </a:rPr>
            </a:br>
            <a:r>
              <a:rPr lang="en-US" sz="4000" dirty="0">
                <a:solidFill>
                  <a:schemeClr val="tx1"/>
                </a:solidFill>
              </a:rPr>
              <a:t>2018 FY*</a:t>
            </a:r>
            <a:br>
              <a:rPr lang="en-US" sz="4000" dirty="0">
                <a:solidFill>
                  <a:schemeClr val="tx1"/>
                </a:solidFill>
              </a:rPr>
            </a:br>
            <a:r>
              <a:rPr lang="en-US" sz="3100" dirty="0">
                <a:solidFill>
                  <a:schemeClr val="tx1"/>
                </a:solidFill>
              </a:rPr>
              <a:t>(April 1, 2018 – December 31, 2018) </a:t>
            </a:r>
          </a:p>
        </p:txBody>
      </p:sp>
      <p:sp>
        <p:nvSpPr>
          <p:cNvPr id="3" name="Content Placeholder 2"/>
          <p:cNvSpPr>
            <a:spLocks noGrp="1"/>
          </p:cNvSpPr>
          <p:nvPr>
            <p:ph idx="1"/>
          </p:nvPr>
        </p:nvSpPr>
        <p:spPr>
          <a:xfrm>
            <a:off x="0" y="2112264"/>
            <a:ext cx="12192000" cy="4197096"/>
          </a:xfrm>
        </p:spPr>
        <p:txBody>
          <a:bodyPr>
            <a:normAutofit/>
          </a:bodyPr>
          <a:lstStyle/>
          <a:p>
            <a:r>
              <a:rPr lang="en-US" sz="3000" dirty="0">
                <a:effectLst>
                  <a:outerShdw blurRad="38100" dist="38100" dir="2700000" algn="tl">
                    <a:srgbClr val="000000">
                      <a:alpha val="43137"/>
                    </a:srgbClr>
                  </a:outerShdw>
                </a:effectLst>
              </a:rPr>
              <a:t>Dr. J. R. Williams grant refunds ------------------------ $   19,316.69</a:t>
            </a:r>
            <a:endParaRPr lang="en-US" sz="3000" dirty="0">
              <a:solidFill>
                <a:srgbClr val="FF0000"/>
              </a:solidFill>
              <a:effectLst>
                <a:outerShdw blurRad="38100" dist="38100" dir="2700000" algn="tl">
                  <a:srgbClr val="000000">
                    <a:alpha val="43137"/>
                  </a:srgbClr>
                </a:outerShdw>
              </a:effectLst>
            </a:endParaRPr>
          </a:p>
          <a:p>
            <a:r>
              <a:rPr lang="en-US" sz="3000" dirty="0">
                <a:effectLst>
                  <a:outerShdw blurRad="38100" dist="38100" dir="2700000" algn="tl">
                    <a:srgbClr val="000000">
                      <a:alpha val="43137"/>
                    </a:srgbClr>
                  </a:outerShdw>
                </a:effectLst>
              </a:rPr>
              <a:t>SGFM property proceeds -------------------------------- $ 831,951.00</a:t>
            </a:r>
            <a:endParaRPr lang="en-US" sz="3000" dirty="0">
              <a:solidFill>
                <a:srgbClr val="FF0000"/>
              </a:solidFill>
              <a:effectLst>
                <a:outerShdw blurRad="38100" dist="38100" dir="2700000" algn="tl">
                  <a:srgbClr val="000000">
                    <a:alpha val="43137"/>
                  </a:srgbClr>
                </a:outerShdw>
              </a:effectLst>
            </a:endParaRPr>
          </a:p>
          <a:p>
            <a:r>
              <a:rPr lang="en-US" sz="3000" dirty="0">
                <a:effectLst>
                  <a:outerShdw blurRad="38100" dist="38100" dir="2700000" algn="tl">
                    <a:srgbClr val="000000">
                      <a:alpha val="43137"/>
                    </a:srgbClr>
                  </a:outerShdw>
                </a:effectLst>
              </a:rPr>
              <a:t>Cemetery Fund (</a:t>
            </a:r>
            <a:r>
              <a:rPr lang="en-US" sz="3000" dirty="0" err="1">
                <a:effectLst>
                  <a:outerShdw blurRad="38100" dist="38100" dir="2700000" algn="tl">
                    <a:srgbClr val="000000">
                      <a:alpha val="43137"/>
                    </a:srgbClr>
                  </a:outerShdw>
                </a:effectLst>
              </a:rPr>
              <a:t>Hollowell</a:t>
            </a:r>
            <a:r>
              <a:rPr lang="en-US" sz="3000" dirty="0">
                <a:effectLst>
                  <a:outerShdw blurRad="38100" dist="38100" dir="2700000" algn="tl">
                    <a:srgbClr val="000000">
                      <a:alpha val="43137"/>
                    </a:srgbClr>
                  </a:outerShdw>
                </a:effectLst>
              </a:rPr>
              <a:t>-Massey) ------------------- $   1,590.50</a:t>
            </a:r>
          </a:p>
          <a:p>
            <a:r>
              <a:rPr lang="en-US" sz="3000" dirty="0">
                <a:effectLst>
                  <a:outerShdw blurRad="38100" dist="38100" dir="2700000" algn="tl">
                    <a:srgbClr val="000000">
                      <a:alpha val="43137"/>
                    </a:srgbClr>
                  </a:outerShdw>
                </a:effectLst>
              </a:rPr>
              <a:t>Other ----------------------------------------------------------- $   1,030.00</a:t>
            </a:r>
          </a:p>
          <a:p>
            <a:pPr marL="137160" indent="0">
              <a:buNone/>
            </a:pPr>
            <a:endParaRPr lang="en-US" sz="3000" dirty="0">
              <a:effectLst>
                <a:outerShdw blurRad="38100" dist="38100" dir="2700000" algn="tl">
                  <a:srgbClr val="000000">
                    <a:alpha val="43137"/>
                  </a:srgbClr>
                </a:outerShdw>
              </a:effectLst>
            </a:endParaRPr>
          </a:p>
          <a:p>
            <a:pPr marL="137160" indent="0">
              <a:buNone/>
            </a:pPr>
            <a:endParaRPr lang="en-US" dirty="0">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*Only nine months due to changing the NCYM Funds, LLC fiscal year to coincide with the NCYM, Inc. fiscal year [calendar year])</a:t>
            </a:r>
          </a:p>
          <a:p>
            <a:pPr marL="137160" indent="0">
              <a:buNone/>
            </a:pPr>
            <a:endParaRPr lang="en-US" dirty="0"/>
          </a:p>
        </p:txBody>
      </p:sp>
    </p:spTree>
    <p:extLst>
      <p:ext uri="{BB962C8B-B14F-4D97-AF65-F5344CB8AC3E}">
        <p14:creationId xmlns:p14="http://schemas.microsoft.com/office/powerpoint/2010/main" val="32284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4F72F-4818-4112-AB2C-18612B1883BC}"/>
              </a:ext>
            </a:extLst>
          </p:cNvPr>
          <p:cNvSpPr>
            <a:spLocks noGrp="1"/>
          </p:cNvSpPr>
          <p:nvPr>
            <p:ph type="title"/>
          </p:nvPr>
        </p:nvSpPr>
        <p:spPr>
          <a:xfrm>
            <a:off x="609600" y="0"/>
            <a:ext cx="10972800" cy="1609026"/>
          </a:xfrm>
        </p:spPr>
        <p:txBody>
          <a:bodyPr>
            <a:normAutofit fontScale="90000"/>
          </a:bodyPr>
          <a:lstStyle/>
          <a:p>
            <a:r>
              <a:rPr lang="en-US" sz="4000" dirty="0">
                <a:solidFill>
                  <a:schemeClr val="tx1"/>
                </a:solidFill>
              </a:rPr>
              <a:t>General Trust Fund </a:t>
            </a:r>
            <a:br>
              <a:rPr lang="en-US" sz="4000" dirty="0">
                <a:solidFill>
                  <a:schemeClr val="tx1"/>
                </a:solidFill>
              </a:rPr>
            </a:br>
            <a:r>
              <a:rPr lang="en-US" sz="4000" dirty="0">
                <a:solidFill>
                  <a:schemeClr val="tx1"/>
                </a:solidFill>
              </a:rPr>
              <a:t>2018FY Investment Performance</a:t>
            </a:r>
            <a:r>
              <a:rPr lang="en-US" dirty="0">
                <a:solidFill>
                  <a:schemeClr val="tx1"/>
                </a:solidFill>
              </a:rPr>
              <a:t/>
            </a:r>
            <a:br>
              <a:rPr lang="en-US" dirty="0">
                <a:solidFill>
                  <a:schemeClr val="tx1"/>
                </a:solidFill>
              </a:rPr>
            </a:br>
            <a:r>
              <a:rPr lang="en-US" sz="3100" dirty="0">
                <a:solidFill>
                  <a:schemeClr val="tx1"/>
                </a:solidFill>
              </a:rPr>
              <a:t>(April 1, 2018 – December 31, 2018) </a:t>
            </a:r>
          </a:p>
        </p:txBody>
      </p:sp>
      <p:sp>
        <p:nvSpPr>
          <p:cNvPr id="3" name="Content Placeholder 2">
            <a:extLst>
              <a:ext uri="{FF2B5EF4-FFF2-40B4-BE49-F238E27FC236}">
                <a16:creationId xmlns:a16="http://schemas.microsoft.com/office/drawing/2014/main" xmlns="" id="{A6DEF05A-DECC-443E-9DE2-A28B5C6B0DB2}"/>
              </a:ext>
            </a:extLst>
          </p:cNvPr>
          <p:cNvSpPr>
            <a:spLocks noGrp="1"/>
          </p:cNvSpPr>
          <p:nvPr>
            <p:ph idx="1"/>
          </p:nvPr>
        </p:nvSpPr>
        <p:spPr>
          <a:xfrm>
            <a:off x="609600" y="1984248"/>
            <a:ext cx="10972800" cy="4709160"/>
          </a:xfrm>
        </p:spPr>
        <p:txBody>
          <a:bodyPr>
            <a:normAutofit/>
          </a:bodyPr>
          <a:lstStyle/>
          <a:p>
            <a:r>
              <a:rPr lang="en-US" sz="3200" dirty="0">
                <a:effectLst>
                  <a:outerShdw blurRad="38100" dist="38100" dir="2700000" algn="tl">
                    <a:srgbClr val="000000">
                      <a:alpha val="43137"/>
                    </a:srgbClr>
                  </a:outerShdw>
                </a:effectLst>
              </a:rPr>
              <a:t>NCYM General Trust Fund Gain – 6.1%</a:t>
            </a:r>
            <a:endParaRPr lang="en-US" sz="3200" dirty="0">
              <a:solidFill>
                <a:srgbClr val="FF0000"/>
              </a:solidFill>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S&amp;P Index Gain – </a:t>
            </a:r>
            <a:r>
              <a:rPr lang="en-US" sz="3200" dirty="0">
                <a:solidFill>
                  <a:srgbClr val="FFFF00"/>
                </a:solidFill>
                <a:effectLst>
                  <a:outerShdw blurRad="38100" dist="38100" dir="2700000" algn="tl">
                    <a:srgbClr val="000000">
                      <a:alpha val="43137"/>
                    </a:srgbClr>
                  </a:outerShdw>
                </a:effectLst>
              </a:rPr>
              <a:t>&lt;5.1%&gt;</a:t>
            </a:r>
          </a:p>
          <a:p>
            <a:pPr marL="137160" indent="0">
              <a:buNone/>
            </a:pPr>
            <a:endParaRPr lang="en-US" sz="3200" dirty="0">
              <a:effectLst>
                <a:outerShdw blurRad="38100" dist="38100" dir="2700000" algn="tl">
                  <a:srgbClr val="000000">
                    <a:alpha val="43137"/>
                  </a:srgbClr>
                </a:outerShdw>
              </a:effectLst>
            </a:endParaRPr>
          </a:p>
          <a:p>
            <a:pPr marL="137160" indent="0">
              <a:buNone/>
            </a:pPr>
            <a:r>
              <a:rPr lang="en-US" sz="3200" dirty="0">
                <a:effectLst>
                  <a:outerShdw blurRad="38100" dist="38100" dir="2700000" algn="tl">
                    <a:srgbClr val="000000">
                      <a:alpha val="43137"/>
                    </a:srgbClr>
                  </a:outerShdw>
                </a:effectLst>
              </a:rPr>
              <a:t>Note that approximately 25% of the General Trust Fund, per previous instruction of NCYM Representative Body, is invested in bonds, bond equivalents or other “fixed” income investments typically yielding lower returns. </a:t>
            </a:r>
          </a:p>
        </p:txBody>
      </p:sp>
    </p:spTree>
    <p:extLst>
      <p:ext uri="{BB962C8B-B14F-4D97-AF65-F5344CB8AC3E}">
        <p14:creationId xmlns:p14="http://schemas.microsoft.com/office/powerpoint/2010/main" val="199648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62764-94D8-4D94-8807-8047554B2F5B}"/>
              </a:ext>
            </a:extLst>
          </p:cNvPr>
          <p:cNvSpPr>
            <a:spLocks noGrp="1"/>
          </p:cNvSpPr>
          <p:nvPr>
            <p:ph type="title"/>
          </p:nvPr>
        </p:nvSpPr>
        <p:spPr/>
        <p:txBody>
          <a:bodyPr>
            <a:normAutofit fontScale="90000"/>
          </a:bodyPr>
          <a:lstStyle/>
          <a:p>
            <a:r>
              <a:rPr lang="en-US" dirty="0">
                <a:solidFill>
                  <a:schemeClr val="tx1"/>
                </a:solidFill>
              </a:rPr>
              <a:t>General Trust Fund Association Payout 2018, 2019, 2020</a:t>
            </a:r>
          </a:p>
        </p:txBody>
      </p:sp>
      <p:sp>
        <p:nvSpPr>
          <p:cNvPr id="3" name="Content Placeholder 2">
            <a:extLst>
              <a:ext uri="{FF2B5EF4-FFF2-40B4-BE49-F238E27FC236}">
                <a16:creationId xmlns:a16="http://schemas.microsoft.com/office/drawing/2014/main" xmlns="" id="{4E39FE97-8419-4AAE-82D8-072F5EA2B000}"/>
              </a:ext>
            </a:extLst>
          </p:cNvPr>
          <p:cNvSpPr>
            <a:spLocks noGrp="1"/>
          </p:cNvSpPr>
          <p:nvPr>
            <p:ph idx="1"/>
          </p:nvPr>
        </p:nvSpPr>
        <p:spPr>
          <a:xfrm>
            <a:off x="2324100" y="1874202"/>
            <a:ext cx="9258300" cy="4709160"/>
          </a:xfrm>
        </p:spPr>
        <p:txBody>
          <a:bodyPr>
            <a:normAutofit/>
          </a:bodyPr>
          <a:lstStyle/>
          <a:p>
            <a:pPr marL="137160" indent="0">
              <a:buNone/>
            </a:pPr>
            <a:r>
              <a:rPr lang="en-US" sz="3200" dirty="0"/>
              <a:t>2018 - $145,783</a:t>
            </a:r>
          </a:p>
          <a:p>
            <a:pPr marL="137160" indent="0">
              <a:buNone/>
            </a:pPr>
            <a:r>
              <a:rPr lang="en-US" sz="3200" dirty="0"/>
              <a:t>2019 - $161,106 (10.5% increase)</a:t>
            </a:r>
          </a:p>
          <a:p>
            <a:pPr marL="137160" indent="0">
              <a:buNone/>
            </a:pPr>
            <a:r>
              <a:rPr lang="en-US" sz="3200" dirty="0"/>
              <a:t>2020 - $180,007 (11.7% increase)</a:t>
            </a:r>
          </a:p>
          <a:p>
            <a:pPr marL="137160" indent="0">
              <a:buNone/>
            </a:pPr>
            <a:r>
              <a:rPr lang="en-US" sz="3200" dirty="0"/>
              <a:t>2021 – Payout will benefit from income from the sale of the Spring Garden Friends Meeting property and the balance of the “Transition Fund”</a:t>
            </a:r>
          </a:p>
        </p:txBody>
      </p:sp>
    </p:spTree>
    <p:extLst>
      <p:ext uri="{BB962C8B-B14F-4D97-AF65-F5344CB8AC3E}">
        <p14:creationId xmlns:p14="http://schemas.microsoft.com/office/powerpoint/2010/main" val="19442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2018 &amp; 2019 NCYM, Inc. Board Officers</a:t>
            </a:r>
          </a:p>
        </p:txBody>
      </p:sp>
      <p:sp>
        <p:nvSpPr>
          <p:cNvPr id="3" name="Content Placeholder 2"/>
          <p:cNvSpPr>
            <a:spLocks noGrp="1"/>
          </p:cNvSpPr>
          <p:nvPr>
            <p:ph idx="1"/>
          </p:nvPr>
        </p:nvSpPr>
        <p:spPr>
          <a:xfrm>
            <a:off x="1981200" y="2057400"/>
            <a:ext cx="8229600" cy="4709160"/>
          </a:xfrm>
        </p:spPr>
        <p:txBody>
          <a:bodyPr>
            <a:normAutofit lnSpcReduction="10000"/>
          </a:bodyPr>
          <a:lstStyle/>
          <a:p>
            <a:r>
              <a:rPr lang="en-US" sz="3200" dirty="0">
                <a:effectLst>
                  <a:outerShdw blurRad="38100" dist="38100" dir="2700000" algn="tl">
                    <a:srgbClr val="000000">
                      <a:alpha val="43137"/>
                    </a:srgbClr>
                  </a:outerShdw>
                </a:effectLst>
              </a:rPr>
              <a:t>Clerk – Don Farlow</a:t>
            </a:r>
          </a:p>
          <a:p>
            <a:r>
              <a:rPr lang="en-US" sz="3200" dirty="0">
                <a:effectLst>
                  <a:outerShdw blurRad="38100" dist="38100" dir="2700000" algn="tl">
                    <a:srgbClr val="000000">
                      <a:alpha val="43137"/>
                    </a:srgbClr>
                  </a:outerShdw>
                </a:effectLst>
              </a:rPr>
              <a:t>Assistant Clerk – Carl Semmler</a:t>
            </a:r>
          </a:p>
          <a:p>
            <a:r>
              <a:rPr lang="en-US" sz="3200" dirty="0">
                <a:effectLst>
                  <a:outerShdw blurRad="38100" dist="38100" dir="2700000" algn="tl">
                    <a:srgbClr val="000000">
                      <a:alpha val="43137"/>
                    </a:srgbClr>
                  </a:outerShdw>
                </a:effectLst>
              </a:rPr>
              <a:t>Recording Clerk – Carolyn McPherson</a:t>
            </a:r>
          </a:p>
          <a:p>
            <a:r>
              <a:rPr lang="en-US" sz="3200" dirty="0">
                <a:effectLst>
                  <a:outerShdw blurRad="38100" dist="38100" dir="2700000" algn="tl">
                    <a:srgbClr val="000000">
                      <a:alpha val="43137"/>
                    </a:srgbClr>
                  </a:outerShdw>
                </a:effectLst>
              </a:rPr>
              <a:t>Assistant Recording Clerk – Judy Ritter</a:t>
            </a:r>
          </a:p>
          <a:p>
            <a:r>
              <a:rPr lang="en-US" sz="3200" dirty="0">
                <a:effectLst>
                  <a:outerShdw blurRad="38100" dist="38100" dir="2700000" algn="tl">
                    <a:srgbClr val="000000">
                      <a:alpha val="43137"/>
                    </a:srgbClr>
                  </a:outerShdw>
                </a:effectLst>
              </a:rPr>
              <a:t>Treasurer – Gwen Taylor</a:t>
            </a:r>
          </a:p>
          <a:p>
            <a:r>
              <a:rPr lang="en-US" sz="3200" dirty="0">
                <a:effectLst>
                  <a:outerShdw blurRad="38100" dist="38100" dir="2700000" algn="tl">
                    <a:srgbClr val="000000">
                      <a:alpha val="43137"/>
                    </a:srgbClr>
                  </a:outerShdw>
                </a:effectLst>
              </a:rPr>
              <a:t>Assistant Treasurer – Quinn Jordan</a:t>
            </a:r>
          </a:p>
          <a:p>
            <a:endParaRPr lang="en-US" sz="3200" dirty="0">
              <a:effectLst>
                <a:outerShdw blurRad="38100" dist="38100" dir="2700000" algn="tl">
                  <a:srgbClr val="000000">
                    <a:alpha val="43137"/>
                  </a:srgbClr>
                </a:outerShdw>
              </a:effectLst>
            </a:endParaRPr>
          </a:p>
          <a:p>
            <a:pPr marL="137160" indent="0">
              <a:buNone/>
            </a:pPr>
            <a:r>
              <a:rPr lang="en-US" sz="2600" i="1" dirty="0">
                <a:solidFill>
                  <a:srgbClr val="FFFF00"/>
                </a:solidFill>
                <a:effectLst>
                  <a:outerShdw blurRad="38100" dist="38100" dir="2700000" algn="tl">
                    <a:srgbClr val="000000">
                      <a:alpha val="43137"/>
                    </a:srgbClr>
                  </a:outerShdw>
                </a:effectLst>
              </a:rPr>
              <a:t>Officers for 2020 will be determined in the January 2020 Board meeting.</a:t>
            </a:r>
          </a:p>
        </p:txBody>
      </p:sp>
    </p:spTree>
    <p:extLst>
      <p:ext uri="{BB962C8B-B14F-4D97-AF65-F5344CB8AC3E}">
        <p14:creationId xmlns:p14="http://schemas.microsoft.com/office/powerpoint/2010/main" val="411951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0"/>
            <a:ext cx="11420856" cy="762000"/>
          </a:xfrm>
        </p:spPr>
        <p:txBody>
          <a:bodyPr>
            <a:normAutofit/>
          </a:bodyPr>
          <a:lstStyle/>
          <a:p>
            <a:r>
              <a:rPr lang="en-US" dirty="0">
                <a:solidFill>
                  <a:schemeClr val="tx1"/>
                </a:solidFill>
              </a:rPr>
              <a:t>2019 General Trust Fund Income Payout</a:t>
            </a:r>
          </a:p>
        </p:txBody>
      </p:sp>
      <p:sp>
        <p:nvSpPr>
          <p:cNvPr id="3" name="Content Placeholder 2"/>
          <p:cNvSpPr>
            <a:spLocks noGrp="1"/>
          </p:cNvSpPr>
          <p:nvPr>
            <p:ph idx="1"/>
          </p:nvPr>
        </p:nvSpPr>
        <p:spPr>
          <a:xfrm>
            <a:off x="969264" y="762000"/>
            <a:ext cx="10113264" cy="6096000"/>
          </a:xfrm>
        </p:spPr>
        <p:txBody>
          <a:bodyPr>
            <a:normAutofit/>
          </a:bodyPr>
          <a:lstStyle/>
          <a:p>
            <a:r>
              <a:rPr lang="en-US" dirty="0">
                <a:effectLst>
                  <a:outerShdw blurRad="38100" dist="38100" dir="2700000" algn="tl">
                    <a:srgbClr val="000000">
                      <a:alpha val="43137"/>
                    </a:srgbClr>
                  </a:outerShdw>
                </a:effectLst>
              </a:rPr>
              <a:t>Total Payout to FCNC/NCFF - $161,106*</a:t>
            </a:r>
          </a:p>
          <a:p>
            <a:pPr lvl="1"/>
            <a:r>
              <a:rPr lang="en-US" dirty="0">
                <a:effectLst>
                  <a:outerShdw blurRad="38100" dist="38100" dir="2700000" algn="tl">
                    <a:srgbClr val="000000">
                      <a:alpha val="43137"/>
                    </a:srgbClr>
                  </a:outerShdw>
                </a:effectLst>
              </a:rPr>
              <a:t>Church Extension - $65,282* </a:t>
            </a:r>
          </a:p>
          <a:p>
            <a:pPr lvl="1"/>
            <a:r>
              <a:rPr lang="en-US" dirty="0">
                <a:effectLst>
                  <a:outerShdw blurRad="38100" dist="38100" dir="2700000" algn="tl">
                    <a:srgbClr val="000000">
                      <a:alpha val="43137"/>
                    </a:srgbClr>
                  </a:outerShdw>
                </a:effectLst>
              </a:rPr>
              <a:t>Missions - $47,307*</a:t>
            </a:r>
          </a:p>
          <a:p>
            <a:pPr lvl="1"/>
            <a:r>
              <a:rPr lang="en-US" dirty="0">
                <a:effectLst>
                  <a:outerShdw blurRad="38100" dist="38100" dir="2700000" algn="tl">
                    <a:srgbClr val="000000">
                      <a:alpha val="43137"/>
                    </a:srgbClr>
                  </a:outerShdw>
                </a:effectLst>
              </a:rPr>
              <a:t>Undesignated - $27,054*</a:t>
            </a:r>
          </a:p>
          <a:p>
            <a:pPr lvl="1"/>
            <a:r>
              <a:rPr lang="en-US" dirty="0">
                <a:effectLst>
                  <a:outerShdw blurRad="38100" dist="38100" dir="2700000" algn="tl">
                    <a:srgbClr val="000000">
                      <a:alpha val="43137"/>
                    </a:srgbClr>
                  </a:outerShdw>
                </a:effectLst>
              </a:rPr>
              <a:t>Ministerial Education and Training - $13,640*</a:t>
            </a:r>
          </a:p>
          <a:p>
            <a:pPr lvl="1"/>
            <a:r>
              <a:rPr lang="en-US" dirty="0">
                <a:effectLst>
                  <a:outerShdw blurRad="38100" dist="38100" dir="2700000" algn="tl">
                    <a:srgbClr val="000000">
                      <a:alpha val="43137"/>
                    </a:srgbClr>
                  </a:outerShdw>
                </a:effectLst>
              </a:rPr>
              <a:t>Other (C.E., E&amp;O, Pub., Young Friends) - $7,823*</a:t>
            </a:r>
          </a:p>
          <a:p>
            <a:r>
              <a:rPr lang="en-US" dirty="0">
                <a:effectLst>
                  <a:outerShdw blurRad="38100" dist="38100" dir="2700000" algn="tl">
                    <a:srgbClr val="000000">
                      <a:alpha val="43137"/>
                    </a:srgbClr>
                  </a:outerShdw>
                </a:effectLst>
              </a:rPr>
              <a:t>Quaker Lake Camp, LLC - $80,000</a:t>
            </a:r>
          </a:p>
          <a:p>
            <a:r>
              <a:rPr lang="en-US" dirty="0">
                <a:effectLst>
                  <a:outerShdw blurRad="38100" dist="38100" dir="2700000" algn="tl">
                    <a:srgbClr val="000000">
                      <a:alpha val="43137"/>
                    </a:srgbClr>
                  </a:outerShdw>
                </a:effectLst>
              </a:rPr>
              <a:t>“Third-Party” - $36,231</a:t>
            </a:r>
          </a:p>
          <a:p>
            <a:r>
              <a:rPr lang="en-US" dirty="0">
                <a:effectLst>
                  <a:outerShdw blurRad="38100" dist="38100" dir="2700000" algn="tl">
                    <a:srgbClr val="000000">
                      <a:alpha val="43137"/>
                    </a:srgbClr>
                  </a:outerShdw>
                </a:effectLst>
              </a:rPr>
              <a:t>Total Distribution - $277,337</a:t>
            </a:r>
          </a:p>
          <a:p>
            <a:pPr marL="137160" indent="0">
              <a:buNone/>
            </a:pPr>
            <a:endParaRPr lang="en-US" dirty="0">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General Trust Fund Market Value 3/31/18 - $7,563,958</a:t>
            </a:r>
          </a:p>
          <a:p>
            <a:pPr marL="137160" indent="0">
              <a:buNone/>
            </a:pPr>
            <a:r>
              <a:rPr lang="en-US" sz="2000" dirty="0">
                <a:effectLst>
                  <a:outerShdw blurRad="38100" dist="38100" dir="2700000" algn="tl">
                    <a:srgbClr val="000000">
                      <a:alpha val="43137"/>
                    </a:srgbClr>
                  </a:outerShdw>
                </a:effectLst>
              </a:rPr>
              <a:t>*Paid proportionately to the two associations (24.4%-75.6%; NCFF - $39,310; </a:t>
            </a:r>
          </a:p>
          <a:p>
            <a:pPr marL="137160" indent="0">
              <a:buNone/>
            </a:pPr>
            <a:r>
              <a:rPr lang="en-US" sz="2000" dirty="0">
                <a:effectLst>
                  <a:outerShdw blurRad="38100" dist="38100" dir="2700000" algn="tl">
                    <a:srgbClr val="000000">
                      <a:alpha val="43137"/>
                    </a:srgbClr>
                  </a:outerShdw>
                </a:effectLst>
              </a:rPr>
              <a:t>FCNC - $121,796); 83% of funds expenditure restricted by covenants/donor wishes</a:t>
            </a:r>
          </a:p>
          <a:p>
            <a:pPr marL="137160" indent="0">
              <a:buNone/>
            </a:pP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31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0"/>
            <a:ext cx="11420856" cy="762000"/>
          </a:xfrm>
        </p:spPr>
        <p:txBody>
          <a:bodyPr>
            <a:normAutofit/>
          </a:bodyPr>
          <a:lstStyle/>
          <a:p>
            <a:r>
              <a:rPr lang="en-US" dirty="0">
                <a:solidFill>
                  <a:schemeClr val="tx1"/>
                </a:solidFill>
              </a:rPr>
              <a:t>2020 General Trust Fund Income Payout</a:t>
            </a:r>
          </a:p>
        </p:txBody>
      </p:sp>
      <p:sp>
        <p:nvSpPr>
          <p:cNvPr id="3" name="Content Placeholder 2"/>
          <p:cNvSpPr>
            <a:spLocks noGrp="1"/>
          </p:cNvSpPr>
          <p:nvPr>
            <p:ph idx="1"/>
          </p:nvPr>
        </p:nvSpPr>
        <p:spPr>
          <a:xfrm>
            <a:off x="969264" y="762000"/>
            <a:ext cx="10155936" cy="6096000"/>
          </a:xfrm>
        </p:spPr>
        <p:txBody>
          <a:bodyPr>
            <a:normAutofit/>
          </a:bodyPr>
          <a:lstStyle/>
          <a:p>
            <a:r>
              <a:rPr lang="en-US" dirty="0">
                <a:effectLst>
                  <a:outerShdw blurRad="38100" dist="38100" dir="2700000" algn="tl">
                    <a:srgbClr val="000000">
                      <a:alpha val="43137"/>
                    </a:srgbClr>
                  </a:outerShdw>
                </a:effectLst>
              </a:rPr>
              <a:t>Total Payout to FCNC/NCFF - $180,007* </a:t>
            </a:r>
          </a:p>
          <a:p>
            <a:pPr lvl="1"/>
            <a:r>
              <a:rPr lang="en-US" dirty="0">
                <a:effectLst>
                  <a:outerShdw blurRad="38100" dist="38100" dir="2700000" algn="tl">
                    <a:srgbClr val="000000">
                      <a:alpha val="43137"/>
                    </a:srgbClr>
                  </a:outerShdw>
                </a:effectLst>
              </a:rPr>
              <a:t>Church Extension - $70,165*</a:t>
            </a:r>
          </a:p>
          <a:p>
            <a:pPr lvl="1"/>
            <a:r>
              <a:rPr lang="en-US" dirty="0">
                <a:effectLst>
                  <a:outerShdw blurRad="38100" dist="38100" dir="2700000" algn="tl">
                    <a:srgbClr val="000000">
                      <a:alpha val="43137"/>
                    </a:srgbClr>
                  </a:outerShdw>
                </a:effectLst>
              </a:rPr>
              <a:t>Missions - $50,846*</a:t>
            </a:r>
          </a:p>
          <a:p>
            <a:pPr lvl="1"/>
            <a:r>
              <a:rPr lang="en-US" dirty="0">
                <a:effectLst>
                  <a:outerShdw blurRad="38100" dist="38100" dir="2700000" algn="tl">
                    <a:srgbClr val="000000">
                      <a:alpha val="43137"/>
                    </a:srgbClr>
                  </a:outerShdw>
                </a:effectLst>
              </a:rPr>
              <a:t>Undesignated - $35,928*</a:t>
            </a:r>
          </a:p>
          <a:p>
            <a:pPr lvl="1"/>
            <a:r>
              <a:rPr lang="en-US" dirty="0">
                <a:effectLst>
                  <a:outerShdw blurRad="38100" dist="38100" dir="2700000" algn="tl">
                    <a:srgbClr val="000000">
                      <a:alpha val="43137"/>
                    </a:srgbClr>
                  </a:outerShdw>
                </a:effectLst>
              </a:rPr>
              <a:t>Ministerial Education and Training - $14,660*</a:t>
            </a:r>
          </a:p>
          <a:p>
            <a:pPr lvl="1"/>
            <a:r>
              <a:rPr lang="en-US" dirty="0">
                <a:effectLst>
                  <a:outerShdw blurRad="38100" dist="38100" dir="2700000" algn="tl">
                    <a:srgbClr val="000000">
                      <a:alpha val="43137"/>
                    </a:srgbClr>
                  </a:outerShdw>
                </a:effectLst>
              </a:rPr>
              <a:t>Other (C.E., E&amp;O, Pub., Young Friends) - $8,408*</a:t>
            </a:r>
          </a:p>
          <a:p>
            <a:r>
              <a:rPr lang="en-US" dirty="0">
                <a:effectLst>
                  <a:outerShdw blurRad="38100" dist="38100" dir="2700000" algn="tl">
                    <a:srgbClr val="000000">
                      <a:alpha val="43137"/>
                    </a:srgbClr>
                  </a:outerShdw>
                </a:effectLst>
              </a:rPr>
              <a:t>Quaker Lake Camp, LLC - $80,000</a:t>
            </a:r>
          </a:p>
          <a:p>
            <a:r>
              <a:rPr lang="en-US" dirty="0">
                <a:effectLst>
                  <a:outerShdw blurRad="38100" dist="38100" dir="2700000" algn="tl">
                    <a:srgbClr val="000000">
                      <a:alpha val="43137"/>
                    </a:srgbClr>
                  </a:outerShdw>
                </a:effectLst>
              </a:rPr>
              <a:t>“Third-Party” - $38,901</a:t>
            </a:r>
          </a:p>
          <a:p>
            <a:r>
              <a:rPr lang="en-US" dirty="0">
                <a:effectLst>
                  <a:outerShdw blurRad="38100" dist="38100" dir="2700000" algn="tl">
                    <a:srgbClr val="000000">
                      <a:alpha val="43137"/>
                    </a:srgbClr>
                  </a:outerShdw>
                </a:effectLst>
              </a:rPr>
              <a:t>Total Distribution - $298,908</a:t>
            </a:r>
          </a:p>
          <a:p>
            <a:pPr marL="137160" indent="0">
              <a:buNone/>
            </a:pPr>
            <a:endParaRPr lang="en-US" dirty="0">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General Trust Fund Market Value </a:t>
            </a:r>
            <a:r>
              <a:rPr lang="en-US" dirty="0">
                <a:solidFill>
                  <a:srgbClr val="FFFF00"/>
                </a:solidFill>
                <a:effectLst>
                  <a:outerShdw blurRad="38100" dist="38100" dir="2700000" algn="tl">
                    <a:srgbClr val="000000">
                      <a:alpha val="43137"/>
                    </a:srgbClr>
                  </a:outerShdw>
                </a:effectLst>
              </a:rPr>
              <a:t>6/30/19</a:t>
            </a:r>
            <a:r>
              <a:rPr lang="en-US" dirty="0">
                <a:effectLst>
                  <a:outerShdw blurRad="38100" dist="38100" dir="2700000" algn="tl">
                    <a:srgbClr val="000000">
                      <a:alpha val="43137"/>
                    </a:srgbClr>
                  </a:outerShdw>
                </a:effectLst>
              </a:rPr>
              <a:t> - $9,088,204</a:t>
            </a:r>
          </a:p>
          <a:p>
            <a:pPr marL="137160" indent="0">
              <a:buNone/>
            </a:pPr>
            <a:r>
              <a:rPr lang="en-US" sz="2000" dirty="0">
                <a:effectLst>
                  <a:outerShdw blurRad="38100" dist="38100" dir="2700000" algn="tl">
                    <a:srgbClr val="000000">
                      <a:alpha val="43137"/>
                    </a:srgbClr>
                  </a:outerShdw>
                </a:effectLst>
              </a:rPr>
              <a:t>*Paid proportionately to the two associations (24.4%-75.6%; NCFF - $43,922; </a:t>
            </a:r>
          </a:p>
          <a:p>
            <a:pPr marL="137160" indent="0">
              <a:buNone/>
            </a:pPr>
            <a:r>
              <a:rPr lang="en-US" sz="2000" dirty="0">
                <a:effectLst>
                  <a:outerShdw blurRad="38100" dist="38100" dir="2700000" algn="tl">
                    <a:srgbClr val="000000">
                      <a:alpha val="43137"/>
                    </a:srgbClr>
                  </a:outerShdw>
                </a:effectLst>
              </a:rPr>
              <a:t>FCNC - $136,085); 80% of funds expenditure restricted by covenants/donor wishes</a:t>
            </a:r>
          </a:p>
          <a:p>
            <a:pPr marL="137160" indent="0">
              <a:buNone/>
            </a:pP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84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9B8E3-C434-4664-AC70-468D1838C827}"/>
              </a:ext>
            </a:extLst>
          </p:cNvPr>
          <p:cNvSpPr>
            <a:spLocks noGrp="1"/>
          </p:cNvSpPr>
          <p:nvPr>
            <p:ph type="title"/>
          </p:nvPr>
        </p:nvSpPr>
        <p:spPr/>
        <p:txBody>
          <a:bodyPr>
            <a:normAutofit fontScale="90000"/>
          </a:bodyPr>
          <a:lstStyle/>
          <a:p>
            <a:r>
              <a:rPr lang="en-US" dirty="0">
                <a:solidFill>
                  <a:schemeClr val="tx1"/>
                </a:solidFill>
              </a:rPr>
              <a:t>Unrestricted Investment Accounts 6/30/19*</a:t>
            </a:r>
          </a:p>
        </p:txBody>
      </p:sp>
      <p:sp>
        <p:nvSpPr>
          <p:cNvPr id="3" name="Content Placeholder 2">
            <a:extLst>
              <a:ext uri="{FF2B5EF4-FFF2-40B4-BE49-F238E27FC236}">
                <a16:creationId xmlns:a16="http://schemas.microsoft.com/office/drawing/2014/main" xmlns="" id="{90E5A190-1DAE-4FC9-AD77-E1399030D249}"/>
              </a:ext>
            </a:extLst>
          </p:cNvPr>
          <p:cNvSpPr>
            <a:spLocks noGrp="1"/>
          </p:cNvSpPr>
          <p:nvPr>
            <p:ph idx="1"/>
          </p:nvPr>
        </p:nvSpPr>
        <p:spPr/>
        <p:txBody>
          <a:bodyPr/>
          <a:lstStyle/>
          <a:p>
            <a:r>
              <a:rPr lang="en-US" dirty="0">
                <a:effectLst>
                  <a:outerShdw blurRad="38100" dist="38100" dir="2700000" algn="tl">
                    <a:srgbClr val="000000">
                      <a:alpha val="43137"/>
                    </a:srgbClr>
                  </a:outerShdw>
                </a:effectLst>
              </a:rPr>
              <a:t>Quaker Lake Development (Ross and Murchison) ------ $191,010</a:t>
            </a:r>
          </a:p>
          <a:p>
            <a:r>
              <a:rPr lang="en-US" dirty="0">
                <a:effectLst>
                  <a:outerShdw blurRad="38100" dist="38100" dir="2700000" algn="tl">
                    <a:srgbClr val="000000">
                      <a:alpha val="43137"/>
                    </a:srgbClr>
                  </a:outerShdw>
                </a:effectLst>
              </a:rPr>
              <a:t>MOWA Choctaw Friends Center (9/30/19)--------------- $  35,645</a:t>
            </a:r>
          </a:p>
          <a:p>
            <a:r>
              <a:rPr lang="en-US" dirty="0">
                <a:effectLst>
                  <a:outerShdw blurRad="38100" dist="38100" dir="2700000" algn="tl">
                    <a:srgbClr val="000000">
                      <a:alpha val="43137"/>
                    </a:srgbClr>
                  </a:outerShdw>
                </a:effectLst>
              </a:rPr>
              <a:t>Friends Disaster Service (FDS GIA and Maxton Stout) - $230,796</a:t>
            </a:r>
          </a:p>
          <a:p>
            <a:endParaRPr lang="en-US" dirty="0"/>
          </a:p>
          <a:p>
            <a:pPr marL="137160" indent="0">
              <a:buNone/>
            </a:pPr>
            <a:r>
              <a:rPr lang="en-US" dirty="0"/>
              <a:t>     </a:t>
            </a:r>
            <a:r>
              <a:rPr lang="en-US" dirty="0">
                <a:effectLst>
                  <a:outerShdw blurRad="38100" dist="38100" dir="2700000" algn="tl">
                    <a:srgbClr val="000000">
                      <a:alpha val="43137"/>
                    </a:srgbClr>
                  </a:outerShdw>
                </a:effectLst>
              </a:rPr>
              <a:t>*Accessible as needed</a:t>
            </a:r>
          </a:p>
          <a:p>
            <a:endParaRPr lang="en-US" dirty="0"/>
          </a:p>
          <a:p>
            <a:pPr marL="137160" indent="0">
              <a:buNone/>
            </a:pPr>
            <a:endParaRPr lang="en-US" dirty="0"/>
          </a:p>
        </p:txBody>
      </p:sp>
    </p:spTree>
    <p:extLst>
      <p:ext uri="{BB962C8B-B14F-4D97-AF65-F5344CB8AC3E}">
        <p14:creationId xmlns:p14="http://schemas.microsoft.com/office/powerpoint/2010/main" val="3660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5247F7-B0A3-43AE-87BA-78FF32BADBDE}"/>
              </a:ext>
            </a:extLst>
          </p:cNvPr>
          <p:cNvSpPr>
            <a:spLocks noGrp="1"/>
          </p:cNvSpPr>
          <p:nvPr>
            <p:ph idx="1"/>
          </p:nvPr>
        </p:nvSpPr>
        <p:spPr>
          <a:xfrm>
            <a:off x="609600" y="1883004"/>
            <a:ext cx="10972800" cy="4709160"/>
          </a:xfrm>
        </p:spPr>
        <p:txBody>
          <a:bodyPr>
            <a:normAutofit/>
          </a:bodyPr>
          <a:lstStyle/>
          <a:p>
            <a:pPr marL="137160" indent="0">
              <a:buNone/>
            </a:pPr>
            <a:r>
              <a:rPr lang="en-US" sz="2600" i="1" dirty="0">
                <a:solidFill>
                  <a:srgbClr val="FFFF00"/>
                </a:solidFill>
                <a:effectLst>
                  <a:outerShdw blurRad="38100" dist="38100" dir="2700000" algn="tl">
                    <a:srgbClr val="000000">
                      <a:alpha val="43137"/>
                    </a:srgbClr>
                  </a:outerShdw>
                </a:effectLst>
              </a:rPr>
              <a:t>A question was asked regarding the resolution of funds remaining from the MOWA Choctaw Investment Account. The response was that the remainder of these funds, after all accounts were settled, would be provided to The Friends Center, Inc. </a:t>
            </a:r>
          </a:p>
        </p:txBody>
      </p:sp>
    </p:spTree>
    <p:extLst>
      <p:ext uri="{BB962C8B-B14F-4D97-AF65-F5344CB8AC3E}">
        <p14:creationId xmlns:p14="http://schemas.microsoft.com/office/powerpoint/2010/main" val="14048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63E5F-E5FA-4509-80B2-0F07267F0A7D}"/>
              </a:ext>
            </a:extLst>
          </p:cNvPr>
          <p:cNvSpPr>
            <a:spLocks noGrp="1"/>
          </p:cNvSpPr>
          <p:nvPr>
            <p:ph type="title"/>
          </p:nvPr>
        </p:nvSpPr>
        <p:spPr>
          <a:xfrm>
            <a:off x="621632" y="0"/>
            <a:ext cx="10972800" cy="1143000"/>
          </a:xfrm>
        </p:spPr>
        <p:txBody>
          <a:bodyPr/>
          <a:lstStyle/>
          <a:p>
            <a:r>
              <a:rPr lang="en-US" dirty="0">
                <a:solidFill>
                  <a:schemeClr val="tx1"/>
                </a:solidFill>
              </a:rPr>
              <a:t>Emmett C. Edgerton Fund</a:t>
            </a:r>
          </a:p>
        </p:txBody>
      </p:sp>
      <p:sp>
        <p:nvSpPr>
          <p:cNvPr id="3" name="Content Placeholder 2">
            <a:extLst>
              <a:ext uri="{FF2B5EF4-FFF2-40B4-BE49-F238E27FC236}">
                <a16:creationId xmlns:a16="http://schemas.microsoft.com/office/drawing/2014/main" xmlns="" id="{E995BA7D-21D6-4BBC-B271-5027FFAB90EB}"/>
              </a:ext>
            </a:extLst>
          </p:cNvPr>
          <p:cNvSpPr>
            <a:spLocks noGrp="1"/>
          </p:cNvSpPr>
          <p:nvPr>
            <p:ph idx="1"/>
          </p:nvPr>
        </p:nvSpPr>
        <p:spPr>
          <a:xfrm>
            <a:off x="344905" y="1094874"/>
            <a:ext cx="10972800" cy="5763126"/>
          </a:xfrm>
        </p:spPr>
        <p:txBody>
          <a:bodyPr>
            <a:normAutofit/>
          </a:bodyPr>
          <a:lstStyle/>
          <a:p>
            <a:r>
              <a:rPr lang="en-US" dirty="0">
                <a:effectLst>
                  <a:outerShdw blurRad="38100" dist="38100" dir="2700000" algn="tl">
                    <a:srgbClr val="000000">
                      <a:alpha val="43137"/>
                    </a:srgbClr>
                  </a:outerShdw>
                </a:effectLst>
              </a:rPr>
              <a:t>Beneficiaries</a:t>
            </a:r>
          </a:p>
          <a:p>
            <a:pPr lvl="1"/>
            <a:r>
              <a:rPr lang="en-US" sz="2800" dirty="0">
                <a:effectLst>
                  <a:outerShdw blurRad="38100" dist="38100" dir="2700000" algn="tl">
                    <a:srgbClr val="000000">
                      <a:alpha val="43137"/>
                    </a:srgbClr>
                  </a:outerShdw>
                </a:effectLst>
              </a:rPr>
              <a:t>Salvation Army (31.1%)</a:t>
            </a:r>
          </a:p>
          <a:p>
            <a:pPr lvl="1"/>
            <a:r>
              <a:rPr lang="en-US" sz="2800" dirty="0">
                <a:effectLst>
                  <a:outerShdw blurRad="38100" dist="38100" dir="2700000" algn="tl">
                    <a:srgbClr val="000000">
                      <a:alpha val="43137"/>
                    </a:srgbClr>
                  </a:outerShdw>
                </a:effectLst>
              </a:rPr>
              <a:t>Bethesda Friends Meeting (23.3%)</a:t>
            </a:r>
          </a:p>
          <a:p>
            <a:pPr lvl="1"/>
            <a:r>
              <a:rPr lang="en-US" sz="2800" dirty="0">
                <a:effectLst>
                  <a:outerShdw blurRad="38100" dist="38100" dir="2700000" algn="tl">
                    <a:srgbClr val="000000">
                      <a:alpha val="43137"/>
                    </a:srgbClr>
                  </a:outerShdw>
                </a:effectLst>
              </a:rPr>
              <a:t>American Friends Service Committee (15.6%)</a:t>
            </a:r>
          </a:p>
          <a:p>
            <a:pPr lvl="1"/>
            <a:r>
              <a:rPr lang="en-US" sz="2800" dirty="0">
                <a:effectLst>
                  <a:outerShdw blurRad="38100" dist="38100" dir="2700000" algn="tl">
                    <a:srgbClr val="000000">
                      <a:alpha val="43137"/>
                    </a:srgbClr>
                  </a:outerShdw>
                </a:effectLst>
              </a:rPr>
              <a:t>Retained Earnings (30.0%)</a:t>
            </a:r>
          </a:p>
          <a:p>
            <a:pPr marL="585216" lvl="1" indent="0">
              <a:buNone/>
            </a:pPr>
            <a:endParaRPr lang="en-US" sz="2800"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Annual payout equivalent to net yearly income.  “Aged Ministers” portion of Edgerton Fund was utilized with other retirement funds for the NCYM Pension Plan buyout.</a:t>
            </a:r>
          </a:p>
          <a:p>
            <a:pPr marL="137160" indent="0">
              <a:buNone/>
            </a:pP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Market Value 12/31/18 - $1,261,759.27</a:t>
            </a:r>
          </a:p>
        </p:txBody>
      </p:sp>
    </p:spTree>
    <p:extLst>
      <p:ext uri="{BB962C8B-B14F-4D97-AF65-F5344CB8AC3E}">
        <p14:creationId xmlns:p14="http://schemas.microsoft.com/office/powerpoint/2010/main" val="150654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38A09-0BFC-4F78-9E9E-C876E61F7532}"/>
              </a:ext>
            </a:extLst>
          </p:cNvPr>
          <p:cNvSpPr>
            <a:spLocks noGrp="1"/>
          </p:cNvSpPr>
          <p:nvPr>
            <p:ph type="title"/>
          </p:nvPr>
        </p:nvSpPr>
        <p:spPr/>
        <p:txBody>
          <a:bodyPr>
            <a:normAutofit fontScale="90000"/>
          </a:bodyPr>
          <a:lstStyle/>
          <a:p>
            <a:r>
              <a:rPr lang="en-US" dirty="0">
                <a:solidFill>
                  <a:schemeClr val="tx1"/>
                </a:solidFill>
              </a:rPr>
              <a:t>NCYM Funds, LLC Conformance to Operating Agreement</a:t>
            </a:r>
          </a:p>
        </p:txBody>
      </p:sp>
      <p:sp>
        <p:nvSpPr>
          <p:cNvPr id="3" name="Content Placeholder 2">
            <a:extLst>
              <a:ext uri="{FF2B5EF4-FFF2-40B4-BE49-F238E27FC236}">
                <a16:creationId xmlns:a16="http://schemas.microsoft.com/office/drawing/2014/main" xmlns="" id="{6B6E1706-ABCF-4137-A9BB-110571BAA5F5}"/>
              </a:ext>
            </a:extLst>
          </p:cNvPr>
          <p:cNvSpPr>
            <a:spLocks noGrp="1"/>
          </p:cNvSpPr>
          <p:nvPr>
            <p:ph idx="1"/>
          </p:nvPr>
        </p:nvSpPr>
        <p:spPr>
          <a:xfrm>
            <a:off x="0" y="1600200"/>
            <a:ext cx="12192000" cy="5257800"/>
          </a:xfrm>
        </p:spPr>
        <p:txBody>
          <a:bodyPr>
            <a:normAutofit/>
          </a:bodyPr>
          <a:lstStyle/>
          <a:p>
            <a:r>
              <a:rPr lang="en-US" dirty="0">
                <a:effectLst>
                  <a:outerShdw blurRad="38100" dist="38100" dir="2700000" algn="tl">
                    <a:srgbClr val="000000">
                      <a:alpha val="43137"/>
                    </a:srgbClr>
                  </a:outerShdw>
                </a:effectLst>
              </a:rPr>
              <a:t>Per the stated purpose of the Trustees of Trust Funds, funds entrusted to NCYM, Inc. have been held in trust, invested in a prudent manner structured to provide the highest return consistent with safety of principal, and income specified for the stated purpose of the funds.</a:t>
            </a:r>
          </a:p>
          <a:p>
            <a:r>
              <a:rPr lang="en-US" dirty="0">
                <a:effectLst>
                  <a:outerShdw blurRad="38100" dist="38100" dir="2700000" algn="tl">
                    <a:srgbClr val="000000">
                      <a:alpha val="43137"/>
                    </a:srgbClr>
                  </a:outerShdw>
                </a:effectLst>
              </a:rPr>
              <a:t>Activities have been consistent with those permitted by a non-profit organization with tax-exempt status under Section 501(c)(3) of the IRS Code.</a:t>
            </a:r>
          </a:p>
          <a:p>
            <a:r>
              <a:rPr lang="en-US" dirty="0">
                <a:effectLst>
                  <a:outerShdw blurRad="38100" dist="38100" dir="2700000" algn="tl">
                    <a:srgbClr val="000000">
                      <a:alpha val="43137"/>
                    </a:srgbClr>
                  </a:outerShdw>
                </a:effectLst>
              </a:rPr>
              <a:t>There have been no activities related to propaganda, political campaigns or influencing legislation.</a:t>
            </a:r>
          </a:p>
          <a:p>
            <a:r>
              <a:rPr lang="en-US" dirty="0">
                <a:effectLst>
                  <a:outerShdw blurRad="38100" dist="38100" dir="2700000" algn="tl">
                    <a:srgbClr val="000000">
                      <a:alpha val="43137"/>
                    </a:srgbClr>
                  </a:outerShdw>
                </a:effectLst>
              </a:rPr>
              <a:t>No part of the net earnings of NCYM Funds, LLC have benefitted the Trustees /Officers of NCYM Funds, LLC.</a:t>
            </a:r>
          </a:p>
        </p:txBody>
      </p:sp>
    </p:spTree>
    <p:extLst>
      <p:ext uri="{BB962C8B-B14F-4D97-AF65-F5344CB8AC3E}">
        <p14:creationId xmlns:p14="http://schemas.microsoft.com/office/powerpoint/2010/main" val="122528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466E07-C43A-4CFC-B637-82E0B62E9CCD}"/>
              </a:ext>
            </a:extLst>
          </p:cNvPr>
          <p:cNvSpPr>
            <a:spLocks noGrp="1"/>
          </p:cNvSpPr>
          <p:nvPr>
            <p:ph idx="1"/>
          </p:nvPr>
        </p:nvSpPr>
        <p:spPr/>
        <p:txBody>
          <a:bodyPr>
            <a:normAutofit/>
          </a:bodyPr>
          <a:lstStyle/>
          <a:p>
            <a:pPr marL="137160" indent="0" algn="ctr">
              <a:buNone/>
            </a:pPr>
            <a:r>
              <a:rPr lang="en-US" sz="2600" i="1" dirty="0">
                <a:solidFill>
                  <a:srgbClr val="FFFF00"/>
                </a:solidFill>
              </a:rPr>
              <a:t>Those present approved of accepting the report regarding NCYM Funds, LLC by NCYM Funds Treasurer, Dick Coe, as presented.</a:t>
            </a:r>
          </a:p>
        </p:txBody>
      </p:sp>
    </p:spTree>
    <p:extLst>
      <p:ext uri="{BB962C8B-B14F-4D97-AF65-F5344CB8AC3E}">
        <p14:creationId xmlns:p14="http://schemas.microsoft.com/office/powerpoint/2010/main" val="37321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B0C59-032B-47A5-9E45-CC3045B1E291}"/>
              </a:ext>
            </a:extLst>
          </p:cNvPr>
          <p:cNvSpPr>
            <a:spLocks noGrp="1"/>
          </p:cNvSpPr>
          <p:nvPr>
            <p:ph type="title"/>
          </p:nvPr>
        </p:nvSpPr>
        <p:spPr>
          <a:xfrm>
            <a:off x="609600" y="1188720"/>
            <a:ext cx="10972800" cy="3112692"/>
          </a:xfrm>
        </p:spPr>
        <p:txBody>
          <a:bodyPr>
            <a:noAutofit/>
          </a:bodyPr>
          <a:lstStyle/>
          <a:p>
            <a:r>
              <a:rPr lang="en-US" sz="4000" dirty="0">
                <a:solidFill>
                  <a:schemeClr val="tx1"/>
                </a:solidFill>
              </a:rPr>
              <a:t>Quaker Lake Camp, LLC </a:t>
            </a:r>
            <a:br>
              <a:rPr lang="en-US" sz="4000" dirty="0">
                <a:solidFill>
                  <a:schemeClr val="tx1"/>
                </a:solidFill>
              </a:rPr>
            </a:br>
            <a:r>
              <a:rPr lang="en-US" sz="4000" dirty="0">
                <a:solidFill>
                  <a:schemeClr val="tx1"/>
                </a:solidFill>
              </a:rPr>
              <a:t/>
            </a:r>
            <a:br>
              <a:rPr lang="en-US" sz="4000" dirty="0">
                <a:solidFill>
                  <a:schemeClr val="tx1"/>
                </a:solidFill>
              </a:rPr>
            </a:br>
            <a:r>
              <a:rPr lang="en-US" sz="3600" dirty="0">
                <a:solidFill>
                  <a:schemeClr val="tx1"/>
                </a:solidFill>
              </a:rPr>
              <a:t>Tyler Surratt, Chair</a:t>
            </a:r>
            <a:br>
              <a:rPr lang="en-US" sz="3600" dirty="0">
                <a:solidFill>
                  <a:schemeClr val="tx1"/>
                </a:solidFill>
              </a:rPr>
            </a:br>
            <a:r>
              <a:rPr lang="en-US" sz="3600" dirty="0">
                <a:solidFill>
                  <a:schemeClr val="tx1"/>
                </a:solidFill>
              </a:rPr>
              <a:t>Heather Varner, Executive Director</a:t>
            </a:r>
            <a:br>
              <a:rPr lang="en-US" sz="3600" dirty="0">
                <a:solidFill>
                  <a:schemeClr val="tx1"/>
                </a:solidFill>
              </a:rPr>
            </a:br>
            <a:r>
              <a:rPr lang="en-US" sz="3600" dirty="0">
                <a:solidFill>
                  <a:schemeClr val="tx1"/>
                </a:solidFill>
              </a:rPr>
              <a:t>Joyce Wolford, QLC Foundation</a:t>
            </a:r>
          </a:p>
        </p:txBody>
      </p:sp>
    </p:spTree>
    <p:extLst>
      <p:ext uri="{BB962C8B-B14F-4D97-AF65-F5344CB8AC3E}">
        <p14:creationId xmlns:p14="http://schemas.microsoft.com/office/powerpoint/2010/main" val="53068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rPr>
              <a:t>Quaker Lake Camp, LLC Board</a:t>
            </a:r>
            <a:br>
              <a:rPr lang="en-US" sz="3600" dirty="0">
                <a:solidFill>
                  <a:schemeClr val="tx1"/>
                </a:solidFill>
              </a:rPr>
            </a:br>
            <a:r>
              <a:rPr lang="en-US" sz="3600" dirty="0">
                <a:solidFill>
                  <a:schemeClr val="tx1"/>
                </a:solidFill>
              </a:rPr>
              <a:t>2018 - 2022</a:t>
            </a:r>
          </a:p>
        </p:txBody>
      </p:sp>
      <p:sp>
        <p:nvSpPr>
          <p:cNvPr id="3" name="Content Placeholder 2"/>
          <p:cNvSpPr>
            <a:spLocks noGrp="1"/>
          </p:cNvSpPr>
          <p:nvPr>
            <p:ph idx="1"/>
          </p:nvPr>
        </p:nvSpPr>
        <p:spPr>
          <a:xfrm>
            <a:off x="1981200" y="1752600"/>
            <a:ext cx="3886200" cy="4709160"/>
          </a:xfrm>
        </p:spPr>
        <p:txBody>
          <a:bodyPr/>
          <a:lstStyle/>
          <a:p>
            <a:r>
              <a:rPr lang="en-US" dirty="0">
                <a:effectLst>
                  <a:outerShdw blurRad="38100" dist="38100" dir="2700000" algn="tl">
                    <a:srgbClr val="000000">
                      <a:alpha val="43137"/>
                    </a:srgbClr>
                  </a:outerShdw>
                </a:effectLst>
              </a:rPr>
              <a:t>Laura </a:t>
            </a:r>
            <a:r>
              <a:rPr lang="en-US" dirty="0" err="1">
                <a:effectLst>
                  <a:outerShdw blurRad="38100" dist="38100" dir="2700000" algn="tl">
                    <a:srgbClr val="000000">
                      <a:alpha val="43137"/>
                    </a:srgbClr>
                  </a:outerShdw>
                </a:effectLst>
              </a:rPr>
              <a:t>Altizer</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Martha Farlow</a:t>
            </a:r>
          </a:p>
          <a:p>
            <a:r>
              <a:rPr lang="en-US" dirty="0" err="1">
                <a:effectLst>
                  <a:outerShdw blurRad="38100" dist="38100" dir="2700000" algn="tl">
                    <a:srgbClr val="000000">
                      <a:alpha val="43137"/>
                    </a:srgbClr>
                  </a:outerShdw>
                </a:effectLst>
              </a:rPr>
              <a:t>Grimsley</a:t>
            </a:r>
            <a:r>
              <a:rPr lang="en-US" dirty="0">
                <a:effectLst>
                  <a:outerShdw blurRad="38100" dist="38100" dir="2700000" algn="tl">
                    <a:srgbClr val="000000">
                      <a:alpha val="43137"/>
                    </a:srgbClr>
                  </a:outerShdw>
                </a:effectLst>
              </a:rPr>
              <a:t> Hobbs</a:t>
            </a:r>
          </a:p>
          <a:p>
            <a:r>
              <a:rPr lang="en-US" dirty="0">
                <a:effectLst>
                  <a:outerShdw blurRad="38100" dist="38100" dir="2700000" algn="tl">
                    <a:srgbClr val="000000">
                      <a:alpha val="43137"/>
                    </a:srgbClr>
                  </a:outerShdw>
                </a:effectLst>
              </a:rPr>
              <a:t>Tommy </a:t>
            </a:r>
            <a:r>
              <a:rPr lang="en-US" dirty="0" err="1">
                <a:effectLst>
                  <a:outerShdw blurRad="38100" dist="38100" dir="2700000" algn="tl">
                    <a:srgbClr val="000000">
                      <a:alpha val="43137"/>
                    </a:srgbClr>
                  </a:outerShdw>
                </a:effectLst>
              </a:rPr>
              <a:t>Hylton</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Beth Joyce</a:t>
            </a:r>
          </a:p>
          <a:p>
            <a:r>
              <a:rPr lang="en-US" dirty="0">
                <a:effectLst>
                  <a:outerShdw blurRad="38100" dist="38100" dir="2700000" algn="tl">
                    <a:srgbClr val="000000">
                      <a:alpha val="43137"/>
                    </a:srgbClr>
                  </a:outerShdw>
                </a:effectLst>
              </a:rPr>
              <a:t>Rita Mintmier</a:t>
            </a:r>
          </a:p>
          <a:p>
            <a:endParaRPr lang="en-US" dirty="0"/>
          </a:p>
        </p:txBody>
      </p:sp>
      <p:sp>
        <p:nvSpPr>
          <p:cNvPr id="5" name="Content Placeholder 2"/>
          <p:cNvSpPr txBox="1">
            <a:spLocks/>
          </p:cNvSpPr>
          <p:nvPr/>
        </p:nvSpPr>
        <p:spPr>
          <a:xfrm>
            <a:off x="6248400" y="1752600"/>
            <a:ext cx="39624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Clr>
                <a:prstClr val="white">
                  <a:shade val="95000"/>
                </a:prstClr>
              </a:buClr>
            </a:pPr>
            <a:r>
              <a:rPr lang="en-US" dirty="0">
                <a:solidFill>
                  <a:prstClr val="white"/>
                </a:solidFill>
                <a:effectLst>
                  <a:outerShdw blurRad="38100" dist="38100" dir="2700000" algn="tl">
                    <a:srgbClr val="000000">
                      <a:alpha val="43137"/>
                    </a:srgbClr>
                  </a:outerShdw>
                </a:effectLst>
                <a:latin typeface="Book Antiqua"/>
              </a:rPr>
              <a:t>Jay Osborne</a:t>
            </a:r>
          </a:p>
          <a:p>
            <a:pPr>
              <a:buClr>
                <a:prstClr val="white">
                  <a:shade val="95000"/>
                </a:prstClr>
              </a:buClr>
            </a:pPr>
            <a:r>
              <a:rPr lang="en-US" dirty="0">
                <a:solidFill>
                  <a:prstClr val="white"/>
                </a:solidFill>
                <a:effectLst>
                  <a:outerShdw blurRad="38100" dist="38100" dir="2700000" algn="tl">
                    <a:srgbClr val="000000">
                      <a:alpha val="43137"/>
                    </a:srgbClr>
                  </a:outerShdw>
                </a:effectLst>
                <a:latin typeface="Book Antiqua"/>
              </a:rPr>
              <a:t>David Robinette, Sr.</a:t>
            </a:r>
          </a:p>
          <a:p>
            <a:pPr>
              <a:buClr>
                <a:prstClr val="white">
                  <a:shade val="95000"/>
                </a:prstClr>
              </a:buClr>
            </a:pPr>
            <a:r>
              <a:rPr lang="en-US" dirty="0">
                <a:effectLst>
                  <a:outerShdw blurRad="38100" dist="38100" dir="2700000" algn="tl">
                    <a:srgbClr val="000000">
                      <a:alpha val="43137"/>
                    </a:srgbClr>
                  </a:outerShdw>
                </a:effectLst>
                <a:latin typeface="Book Antiqua"/>
              </a:rPr>
              <a:t>Tyler Surratt</a:t>
            </a:r>
          </a:p>
          <a:p>
            <a:pPr>
              <a:buClr>
                <a:prstClr val="white">
                  <a:shade val="95000"/>
                </a:prstClr>
              </a:buClr>
            </a:pPr>
            <a:r>
              <a:rPr lang="en-US" dirty="0">
                <a:effectLst>
                  <a:outerShdw blurRad="38100" dist="38100" dir="2700000" algn="tl">
                    <a:srgbClr val="000000">
                      <a:alpha val="43137"/>
                    </a:srgbClr>
                  </a:outerShdw>
                </a:effectLst>
                <a:latin typeface="Book Antiqua"/>
              </a:rPr>
              <a:t>Joyce Wolford</a:t>
            </a:r>
          </a:p>
          <a:p>
            <a:pPr>
              <a:buClr>
                <a:prstClr val="white">
                  <a:shade val="95000"/>
                </a:prstClr>
              </a:buClr>
            </a:pPr>
            <a:r>
              <a:rPr lang="en-US" dirty="0">
                <a:solidFill>
                  <a:prstClr val="white"/>
                </a:solidFill>
                <a:effectLst>
                  <a:outerShdw blurRad="38100" dist="38100" dir="2700000" algn="tl">
                    <a:srgbClr val="000000">
                      <a:alpha val="43137"/>
                    </a:srgbClr>
                  </a:outerShdw>
                </a:effectLst>
                <a:latin typeface="Book Antiqua"/>
              </a:rPr>
              <a:t>Brian Wooten</a:t>
            </a:r>
          </a:p>
        </p:txBody>
      </p:sp>
      <p:sp>
        <p:nvSpPr>
          <p:cNvPr id="6" name="TextBox 5"/>
          <p:cNvSpPr txBox="1"/>
          <p:nvPr/>
        </p:nvSpPr>
        <p:spPr>
          <a:xfrm>
            <a:off x="364503" y="5011341"/>
            <a:ext cx="11462994" cy="1846659"/>
          </a:xfrm>
          <a:prstGeom prst="rect">
            <a:avLst/>
          </a:prstGeom>
          <a:noFill/>
        </p:spPr>
        <p:txBody>
          <a:bodyPr wrap="square" rtlCol="0">
            <a:spAutoFit/>
          </a:bodyPr>
          <a:lstStyle/>
          <a:p>
            <a:pPr algn="ctr"/>
            <a:r>
              <a:rPr lang="en-US" dirty="0">
                <a:solidFill>
                  <a:prstClr val="white"/>
                </a:solidFill>
                <a:effectLst>
                  <a:outerShdw blurRad="38100" dist="38100" dir="2700000" algn="tl">
                    <a:srgbClr val="000000">
                      <a:alpha val="43137"/>
                    </a:srgbClr>
                  </a:outerShdw>
                </a:effectLst>
                <a:latin typeface="Book Antiqua"/>
              </a:rPr>
              <a:t>Ex Officio: QLC, LLC Exec. Director, NCYM, Inc. Clerk; NCYM, Inc. Treasurer</a:t>
            </a:r>
          </a:p>
          <a:p>
            <a:pPr algn="ctr"/>
            <a:endParaRPr lang="en-US" dirty="0">
              <a:solidFill>
                <a:prstClr val="white"/>
              </a:solidFill>
              <a:effectLst>
                <a:outerShdw blurRad="38100" dist="38100" dir="2700000" algn="tl">
                  <a:srgbClr val="000000">
                    <a:alpha val="43137"/>
                  </a:srgbClr>
                </a:outerShdw>
              </a:effectLst>
              <a:latin typeface="Book Antiqua"/>
            </a:endParaRPr>
          </a:p>
          <a:p>
            <a:pPr algn="ctr"/>
            <a:r>
              <a:rPr lang="en-US" sz="2600" i="1" dirty="0">
                <a:solidFill>
                  <a:srgbClr val="FFFF00"/>
                </a:solidFill>
                <a:effectLst>
                  <a:outerShdw blurRad="38100" dist="38100" dir="2700000" algn="tl">
                    <a:srgbClr val="000000">
                      <a:alpha val="43137"/>
                    </a:srgbClr>
                  </a:outerShdw>
                </a:effectLst>
                <a:latin typeface="Book Antiqua"/>
              </a:rPr>
              <a:t>It was noted that Grimsley Hobbs has resigned from the QLC Board, that a vacancy policy has been developed, and a replacement from North Carolina Fellowship of Friends will be named.</a:t>
            </a:r>
          </a:p>
        </p:txBody>
      </p:sp>
    </p:spTree>
    <p:extLst>
      <p:ext uri="{BB962C8B-B14F-4D97-AF65-F5344CB8AC3E}">
        <p14:creationId xmlns:p14="http://schemas.microsoft.com/office/powerpoint/2010/main" val="113023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Quaker Lake Camp, LLC Board Officers</a:t>
            </a:r>
          </a:p>
        </p:txBody>
      </p:sp>
      <p:sp>
        <p:nvSpPr>
          <p:cNvPr id="3" name="Content Placeholder 2"/>
          <p:cNvSpPr>
            <a:spLocks noGrp="1"/>
          </p:cNvSpPr>
          <p:nvPr>
            <p:ph idx="1"/>
          </p:nvPr>
        </p:nvSpPr>
        <p:spPr>
          <a:xfrm>
            <a:off x="1981200" y="2209800"/>
            <a:ext cx="7086600" cy="4251960"/>
          </a:xfrm>
        </p:spPr>
        <p:txBody>
          <a:bodyPr>
            <a:normAutofit/>
          </a:bodyPr>
          <a:lstStyle/>
          <a:p>
            <a:r>
              <a:rPr lang="en-US" dirty="0">
                <a:effectLst>
                  <a:outerShdw blurRad="38100" dist="38100" dir="2700000" algn="tl">
                    <a:srgbClr val="000000">
                      <a:alpha val="43137"/>
                    </a:srgbClr>
                  </a:outerShdw>
                </a:effectLst>
              </a:rPr>
              <a:t>Chair – Tyler Surratt</a:t>
            </a:r>
          </a:p>
          <a:p>
            <a:r>
              <a:rPr lang="en-US" dirty="0">
                <a:effectLst>
                  <a:outerShdw blurRad="38100" dist="38100" dir="2700000" algn="tl">
                    <a:srgbClr val="000000">
                      <a:alpha val="43137"/>
                    </a:srgbClr>
                  </a:outerShdw>
                </a:effectLst>
              </a:rPr>
              <a:t>Recording Clerk – Martha Farlow</a:t>
            </a:r>
          </a:p>
          <a:p>
            <a:r>
              <a:rPr lang="en-US" dirty="0">
                <a:effectLst>
                  <a:outerShdw blurRad="38100" dist="38100" dir="2700000" algn="tl">
                    <a:srgbClr val="000000">
                      <a:alpha val="43137"/>
                    </a:srgbClr>
                  </a:outerShdw>
                </a:effectLst>
              </a:rPr>
              <a:t>Treasurer – Joyce Wolford</a:t>
            </a:r>
          </a:p>
          <a:p>
            <a:r>
              <a:rPr lang="en-US" dirty="0">
                <a:effectLst>
                  <a:outerShdw blurRad="38100" dist="38100" dir="2700000" algn="tl">
                    <a:srgbClr val="000000">
                      <a:alpha val="43137"/>
                    </a:srgbClr>
                  </a:outerShdw>
                </a:effectLst>
              </a:rPr>
              <a:t>Assistant Treasurer – Rita </a:t>
            </a:r>
            <a:r>
              <a:rPr lang="en-US" dirty="0" err="1">
                <a:effectLst>
                  <a:outerShdw blurRad="38100" dist="38100" dir="2700000" algn="tl">
                    <a:srgbClr val="000000">
                      <a:alpha val="43137"/>
                    </a:srgbClr>
                  </a:outerShdw>
                </a:effectLst>
              </a:rPr>
              <a:t>Mintmier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4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12" y="1299054"/>
            <a:ext cx="10972800" cy="1143000"/>
          </a:xfrm>
        </p:spPr>
        <p:txBody>
          <a:bodyPr/>
          <a:lstStyle/>
          <a:p>
            <a:r>
              <a:rPr lang="en-US" dirty="0">
                <a:solidFill>
                  <a:schemeClr val="tx1"/>
                </a:solidFill>
              </a:rPr>
              <a:t>NCYM Pension Plan Buyout Costs</a:t>
            </a:r>
          </a:p>
        </p:txBody>
      </p:sp>
      <p:sp>
        <p:nvSpPr>
          <p:cNvPr id="3" name="Content Placeholder 2"/>
          <p:cNvSpPr>
            <a:spLocks noGrp="1"/>
          </p:cNvSpPr>
          <p:nvPr>
            <p:ph idx="1"/>
          </p:nvPr>
        </p:nvSpPr>
        <p:spPr>
          <a:xfrm>
            <a:off x="1399674" y="2639504"/>
            <a:ext cx="10972800" cy="4014429"/>
          </a:xfrm>
        </p:spPr>
        <p:txBody>
          <a:bodyPr>
            <a:normAutofit/>
          </a:bodyPr>
          <a:lstStyle/>
          <a:p>
            <a:pPr marL="137160" indent="0">
              <a:buNone/>
            </a:pPr>
            <a:r>
              <a:rPr lang="en-US" sz="3200" dirty="0">
                <a:effectLst>
                  <a:outerShdw blurRad="38100" dist="38100" dir="2700000" algn="tl">
                    <a:srgbClr val="000000">
                      <a:alpha val="43137"/>
                    </a:srgbClr>
                  </a:outerShdw>
                </a:effectLst>
              </a:rPr>
              <a:t>Retiree Funding Costs ------------------ $5,272,386.66</a:t>
            </a:r>
          </a:p>
          <a:p>
            <a:pPr marL="137160" indent="0">
              <a:buNone/>
            </a:pPr>
            <a:r>
              <a:rPr lang="en-US" sz="3200" u="sng" dirty="0">
                <a:effectLst>
                  <a:outerShdw blurRad="38100" dist="38100" dir="2700000" algn="tl">
                    <a:srgbClr val="000000">
                      <a:alpha val="43137"/>
                    </a:srgbClr>
                  </a:outerShdw>
                </a:effectLst>
              </a:rPr>
              <a:t>Stanley Benefits (actuarial costs) ----  $     25,150.00</a:t>
            </a:r>
          </a:p>
          <a:p>
            <a:pPr marL="137160" indent="0">
              <a:buNone/>
            </a:pPr>
            <a:r>
              <a:rPr lang="en-US" sz="3200" dirty="0">
                <a:effectLst>
                  <a:outerShdw blurRad="38100" dist="38100" dir="2700000" algn="tl">
                    <a:srgbClr val="000000">
                      <a:alpha val="43137"/>
                    </a:srgbClr>
                  </a:outerShdw>
                </a:effectLst>
              </a:rPr>
              <a:t>              Total Retiree Plan Costs  ----  $5,297,536.66</a:t>
            </a:r>
          </a:p>
          <a:p>
            <a:pPr marL="137160" indent="0">
              <a:buNone/>
            </a:pPr>
            <a:endParaRPr lang="en-US" sz="3200" dirty="0">
              <a:effectLst>
                <a:outerShdw blurRad="38100" dist="38100" dir="2700000" algn="tl">
                  <a:srgbClr val="000000">
                    <a:alpha val="43137"/>
                  </a:srgbClr>
                </a:outerShdw>
              </a:effectLst>
            </a:endParaRPr>
          </a:p>
          <a:p>
            <a:pPr marL="137160" indent="0">
              <a:buNone/>
            </a:pPr>
            <a:r>
              <a:rPr lang="en-US" sz="3200" u="sng" dirty="0">
                <a:effectLst>
                  <a:outerShdw blurRad="38100" dist="38100" dir="2700000" algn="tl">
                    <a:srgbClr val="000000">
                      <a:alpha val="43137"/>
                    </a:srgbClr>
                  </a:outerShdw>
                </a:effectLst>
              </a:rPr>
              <a:t>Total Available Retirement Funds --  $5,290,972.91</a:t>
            </a:r>
          </a:p>
          <a:p>
            <a:pPr marL="137160" indent="0">
              <a:buNone/>
            </a:pP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 </a:t>
            </a:r>
            <a:r>
              <a:rPr lang="en-US" sz="3200" u="sng" dirty="0">
                <a:solidFill>
                  <a:srgbClr val="FFFF00"/>
                </a:solidFill>
                <a:effectLst>
                  <a:outerShdw blurRad="38100" dist="38100" dir="2700000" algn="tl">
                    <a:srgbClr val="000000">
                      <a:alpha val="43137"/>
                    </a:srgbClr>
                  </a:outerShdw>
                </a:effectLst>
              </a:rPr>
              <a:t>Underfunded Buyout Costs ---  $       6,563.75</a:t>
            </a:r>
          </a:p>
        </p:txBody>
      </p:sp>
      <p:sp>
        <p:nvSpPr>
          <p:cNvPr id="4" name="TextBox 3">
            <a:extLst>
              <a:ext uri="{FF2B5EF4-FFF2-40B4-BE49-F238E27FC236}">
                <a16:creationId xmlns:a16="http://schemas.microsoft.com/office/drawing/2014/main" xmlns="" id="{C62946DE-84FC-44C2-9012-7EA5BFE963AF}"/>
              </a:ext>
            </a:extLst>
          </p:cNvPr>
          <p:cNvSpPr txBox="1"/>
          <p:nvPr/>
        </p:nvSpPr>
        <p:spPr>
          <a:xfrm>
            <a:off x="1331889" y="209052"/>
            <a:ext cx="10184523" cy="892552"/>
          </a:xfrm>
          <a:prstGeom prst="rect">
            <a:avLst/>
          </a:prstGeom>
          <a:noFill/>
        </p:spPr>
        <p:txBody>
          <a:bodyPr wrap="square" rtlCol="0">
            <a:spAutoFit/>
          </a:bodyPr>
          <a:lstStyle/>
          <a:p>
            <a:pPr algn="ctr"/>
            <a:r>
              <a:rPr lang="en-US" sz="2600" i="1" dirty="0">
                <a:solidFill>
                  <a:srgbClr val="FFFF00"/>
                </a:solidFill>
              </a:rPr>
              <a:t>Don then reviewed costs related to the reorganization of NCYM, summarized as “Transition Costs.” </a:t>
            </a:r>
          </a:p>
        </p:txBody>
      </p:sp>
    </p:spTree>
    <p:extLst>
      <p:ext uri="{BB962C8B-B14F-4D97-AF65-F5344CB8AC3E}">
        <p14:creationId xmlns:p14="http://schemas.microsoft.com/office/powerpoint/2010/main" val="106308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Quaker Lake Camp Purpose</a:t>
            </a:r>
          </a:p>
        </p:txBody>
      </p:sp>
      <p:sp>
        <p:nvSpPr>
          <p:cNvPr id="3" name="Content Placeholder 2"/>
          <p:cNvSpPr>
            <a:spLocks noGrp="1"/>
          </p:cNvSpPr>
          <p:nvPr>
            <p:ph idx="1"/>
          </p:nvPr>
        </p:nvSpPr>
        <p:spPr>
          <a:xfrm>
            <a:off x="1005840" y="2209800"/>
            <a:ext cx="9829800" cy="4251960"/>
          </a:xfrm>
        </p:spPr>
        <p:txBody>
          <a:bodyPr>
            <a:normAutofit/>
          </a:bodyPr>
          <a:lstStyle/>
          <a:p>
            <a:pPr marL="137160" indent="0">
              <a:buNone/>
            </a:pPr>
            <a:r>
              <a:rPr lang="en-US" sz="3200" dirty="0">
                <a:effectLst>
                  <a:outerShdw blurRad="38100" dist="38100" dir="2700000" algn="tl">
                    <a:srgbClr val="000000">
                      <a:alpha val="43137"/>
                    </a:srgbClr>
                  </a:outerShdw>
                </a:effectLst>
              </a:rPr>
              <a:t>The overall objective for Quaker Lake Camp is for each camper to experience growth of the total person within the context of the Christian Faith as experienced by the Religious Society of Friends (Quakers) through participation in all phases of the camping program -- worship, study, work and play.</a:t>
            </a:r>
          </a:p>
        </p:txBody>
      </p:sp>
    </p:spTree>
    <p:extLst>
      <p:ext uri="{BB962C8B-B14F-4D97-AF65-F5344CB8AC3E}">
        <p14:creationId xmlns:p14="http://schemas.microsoft.com/office/powerpoint/2010/main" val="34686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Quaker Lake Camp, LLC 2018 Budget</a:t>
            </a:r>
          </a:p>
        </p:txBody>
      </p:sp>
      <p:sp>
        <p:nvSpPr>
          <p:cNvPr id="3" name="Content Placeholder 2"/>
          <p:cNvSpPr>
            <a:spLocks noGrp="1"/>
          </p:cNvSpPr>
          <p:nvPr>
            <p:ph idx="1"/>
          </p:nvPr>
        </p:nvSpPr>
        <p:spPr>
          <a:xfrm>
            <a:off x="1034717" y="2057400"/>
            <a:ext cx="10250904" cy="4632960"/>
          </a:xfrm>
        </p:spPr>
        <p:txBody>
          <a:bodyPr>
            <a:normAutofit/>
          </a:bodyPr>
          <a:lstStyle/>
          <a:p>
            <a:r>
              <a:rPr lang="en-US" dirty="0">
                <a:effectLst>
                  <a:outerShdw blurRad="38100" dist="38100" dir="2700000" algn="tl">
                    <a:srgbClr val="000000">
                      <a:alpha val="43137"/>
                    </a:srgbClr>
                  </a:outerShdw>
                </a:effectLst>
              </a:rPr>
              <a:t>Expenses - ~$488K</a:t>
            </a:r>
          </a:p>
          <a:p>
            <a:r>
              <a:rPr lang="en-US" dirty="0">
                <a:effectLst>
                  <a:outerShdw blurRad="38100" dist="38100" dir="2700000" algn="tl">
                    <a:srgbClr val="000000">
                      <a:alpha val="43137"/>
                    </a:srgbClr>
                  </a:outerShdw>
                </a:effectLst>
              </a:rPr>
              <a:t>Income - ~$488K</a:t>
            </a:r>
          </a:p>
          <a:p>
            <a:pPr lvl="1"/>
            <a:r>
              <a:rPr lang="en-US" sz="2800" dirty="0">
                <a:effectLst>
                  <a:outerShdw blurRad="38100" dist="38100" dir="2700000" algn="tl">
                    <a:srgbClr val="000000">
                      <a:alpha val="43137"/>
                    </a:srgbClr>
                  </a:outerShdw>
                </a:effectLst>
              </a:rPr>
              <a:t>Fees, rentals and contributions - ~$306K</a:t>
            </a:r>
          </a:p>
          <a:p>
            <a:pPr lvl="1"/>
            <a:r>
              <a:rPr lang="en-US" sz="2800" dirty="0">
                <a:effectLst>
                  <a:outerShdw blurRad="38100" dist="38100" dir="2700000" algn="tl">
                    <a:srgbClr val="000000">
                      <a:alpha val="43137"/>
                    </a:srgbClr>
                  </a:outerShdw>
                </a:effectLst>
              </a:rPr>
              <a:t>Association designated TF income - $80K*</a:t>
            </a:r>
          </a:p>
          <a:p>
            <a:pPr lvl="1"/>
            <a:r>
              <a:rPr lang="en-US" sz="2800" dirty="0">
                <a:effectLst>
                  <a:outerShdw blurRad="38100" dist="38100" dir="2700000" algn="tl">
                    <a:srgbClr val="000000">
                      <a:alpha val="43137"/>
                    </a:srgbClr>
                  </a:outerShdw>
                </a:effectLst>
              </a:rPr>
              <a:t>Association </a:t>
            </a:r>
            <a:r>
              <a:rPr lang="en-US" sz="2800" dirty="0" err="1">
                <a:effectLst>
                  <a:outerShdw blurRad="38100" dist="38100" dir="2700000" algn="tl">
                    <a:srgbClr val="000000">
                      <a:alpha val="43137"/>
                    </a:srgbClr>
                  </a:outerShdw>
                </a:effectLst>
              </a:rPr>
              <a:t>Askings</a:t>
            </a:r>
            <a:r>
              <a:rPr lang="en-US" sz="2800" dirty="0">
                <a:effectLst>
                  <a:outerShdw blurRad="38100" dist="38100" dir="2700000" algn="tl">
                    <a:srgbClr val="000000">
                      <a:alpha val="43137"/>
                    </a:srgbClr>
                  </a:outerShdw>
                </a:effectLst>
              </a:rPr>
              <a:t>/commitment - $80K*</a:t>
            </a:r>
          </a:p>
          <a:p>
            <a:pPr lvl="1"/>
            <a:r>
              <a:rPr lang="en-US" sz="2800" dirty="0">
                <a:effectLst>
                  <a:outerShdw blurRad="38100" dist="38100" dir="2700000" algn="tl">
                    <a:srgbClr val="000000">
                      <a:alpha val="43137"/>
                    </a:srgbClr>
                  </a:outerShdw>
                </a:effectLst>
              </a:rPr>
              <a:t>Donor designated TF income - $22K</a:t>
            </a:r>
          </a:p>
          <a:p>
            <a:pPr marL="585216" lvl="1" indent="0">
              <a:buNone/>
            </a:pPr>
            <a:endParaRPr lang="en-US" dirty="0">
              <a:effectLst>
                <a:outerShdw blurRad="38100" dist="38100" dir="2700000" algn="tl">
                  <a:srgbClr val="000000">
                    <a:alpha val="43137"/>
                  </a:srgbClr>
                </a:outerShdw>
              </a:effectLst>
            </a:endParaRPr>
          </a:p>
          <a:p>
            <a:pPr marL="137160" indent="0">
              <a:buNone/>
            </a:pPr>
            <a:r>
              <a:rPr lang="en-US"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Budgeted</a:t>
            </a:r>
            <a:r>
              <a:rPr lang="en-US"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Association support through designated TF income and financial commitment (</a:t>
            </a:r>
            <a:r>
              <a:rPr lang="en-US" sz="2400" dirty="0" err="1">
                <a:effectLst>
                  <a:outerShdw blurRad="38100" dist="38100" dir="2700000" algn="tl">
                    <a:srgbClr val="000000">
                      <a:alpha val="43137"/>
                    </a:srgbClr>
                  </a:outerShdw>
                </a:effectLst>
              </a:rPr>
              <a:t>Askings</a:t>
            </a:r>
            <a:r>
              <a:rPr lang="en-US" sz="2400" dirty="0">
                <a:effectLst>
                  <a:outerShdw blurRad="38100" dist="38100" dir="2700000" algn="tl">
                    <a:srgbClr val="000000">
                      <a:alpha val="43137"/>
                    </a:srgbClr>
                  </a:outerShdw>
                </a:effectLst>
              </a:rPr>
              <a:t>) – 32.8%</a:t>
            </a:r>
          </a:p>
        </p:txBody>
      </p:sp>
    </p:spTree>
    <p:extLst>
      <p:ext uri="{BB962C8B-B14F-4D97-AF65-F5344CB8AC3E}">
        <p14:creationId xmlns:p14="http://schemas.microsoft.com/office/powerpoint/2010/main" val="376158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r>
              <a:rPr lang="en-US" dirty="0">
                <a:solidFill>
                  <a:schemeClr val="tx1"/>
                </a:solidFill>
              </a:rPr>
              <a:t>Quaker Lake Camp, LLC </a:t>
            </a:r>
            <a:br>
              <a:rPr lang="en-US" dirty="0">
                <a:solidFill>
                  <a:schemeClr val="tx1"/>
                </a:solidFill>
              </a:rPr>
            </a:br>
            <a:r>
              <a:rPr lang="en-US" dirty="0">
                <a:solidFill>
                  <a:schemeClr val="tx1"/>
                </a:solidFill>
              </a:rPr>
              <a:t>2018 Income </a:t>
            </a:r>
          </a:p>
        </p:txBody>
      </p:sp>
      <p:sp>
        <p:nvSpPr>
          <p:cNvPr id="3" name="Content Placeholder 2"/>
          <p:cNvSpPr>
            <a:spLocks noGrp="1"/>
          </p:cNvSpPr>
          <p:nvPr>
            <p:ph idx="1"/>
          </p:nvPr>
        </p:nvSpPr>
        <p:spPr>
          <a:xfrm>
            <a:off x="770021" y="1045029"/>
            <a:ext cx="9816645" cy="5455069"/>
          </a:xfrm>
        </p:spPr>
        <p:txBody>
          <a:bodyPr>
            <a:normAutofit/>
          </a:bodyPr>
          <a:lstStyle/>
          <a:p>
            <a:pPr marL="137160" indent="0">
              <a:buNone/>
            </a:pPr>
            <a:r>
              <a:rPr lang="en-US" u="sng" dirty="0">
                <a:effectLst>
                  <a:outerShdw blurRad="38100" dist="38100" dir="2700000" algn="tl">
                    <a:srgbClr val="000000">
                      <a:alpha val="43137"/>
                    </a:srgbClr>
                  </a:outerShdw>
                </a:effectLst>
              </a:rPr>
              <a:t>Income</a:t>
            </a:r>
            <a:r>
              <a:rPr lang="en-US" dirty="0">
                <a:effectLst>
                  <a:outerShdw blurRad="38100" dist="38100" dir="2700000" algn="tl">
                    <a:srgbClr val="000000">
                      <a:alpha val="43137"/>
                    </a:srgbClr>
                  </a:outerShdw>
                </a:effectLst>
              </a:rPr>
              <a:t> - $519,719.17</a:t>
            </a:r>
          </a:p>
          <a:p>
            <a:pPr lvl="1"/>
            <a:r>
              <a:rPr lang="en-US" sz="2800" dirty="0">
                <a:effectLst>
                  <a:outerShdw blurRad="38100" dist="38100" dir="2700000" algn="tl">
                    <a:srgbClr val="000000">
                      <a:alpha val="43137"/>
                    </a:srgbClr>
                  </a:outerShdw>
                </a:effectLst>
              </a:rPr>
              <a:t>Camper Fees - $213,028.50</a:t>
            </a:r>
          </a:p>
          <a:p>
            <a:pPr lvl="1"/>
            <a:r>
              <a:rPr lang="en-US" sz="2800" dirty="0">
                <a:effectLst>
                  <a:outerShdw blurRad="38100" dist="38100" dir="2700000" algn="tl">
                    <a:srgbClr val="000000">
                      <a:alpha val="43137"/>
                    </a:srgbClr>
                  </a:outerShdw>
                </a:effectLst>
              </a:rPr>
              <a:t>Association designated TF income - $80,000.00</a:t>
            </a:r>
          </a:p>
          <a:p>
            <a:pPr lvl="1"/>
            <a:r>
              <a:rPr lang="en-US" sz="2800" dirty="0">
                <a:effectLst>
                  <a:outerShdw blurRad="38100" dist="38100" dir="2700000" algn="tl">
                    <a:srgbClr val="000000">
                      <a:alpha val="43137"/>
                    </a:srgbClr>
                  </a:outerShdw>
                </a:effectLst>
              </a:rPr>
              <a:t>Association </a:t>
            </a:r>
            <a:r>
              <a:rPr lang="en-US" sz="2800" dirty="0" err="1">
                <a:effectLst>
                  <a:outerShdw blurRad="38100" dist="38100" dir="2700000" algn="tl">
                    <a:srgbClr val="000000">
                      <a:alpha val="43137"/>
                    </a:srgbClr>
                  </a:outerShdw>
                </a:effectLst>
              </a:rPr>
              <a:t>Askings</a:t>
            </a:r>
            <a:r>
              <a:rPr lang="en-US" sz="2800" dirty="0">
                <a:effectLst>
                  <a:outerShdw blurRad="38100" dist="38100" dir="2700000" algn="tl">
                    <a:srgbClr val="000000">
                      <a:alpha val="43137"/>
                    </a:srgbClr>
                  </a:outerShdw>
                </a:effectLst>
              </a:rPr>
              <a:t>/commitment - $80,000.00</a:t>
            </a:r>
          </a:p>
          <a:p>
            <a:pPr lvl="1"/>
            <a:r>
              <a:rPr lang="en-US" sz="2800" dirty="0">
                <a:effectLst>
                  <a:outerShdw blurRad="38100" dist="38100" dir="2700000" algn="tl">
                    <a:srgbClr val="000000">
                      <a:alpha val="43137"/>
                    </a:srgbClr>
                  </a:outerShdw>
                </a:effectLst>
              </a:rPr>
              <a:t>Year-Round programming - $42,237.60</a:t>
            </a:r>
          </a:p>
          <a:p>
            <a:pPr lvl="1"/>
            <a:r>
              <a:rPr lang="en-US" sz="2800" dirty="0">
                <a:effectLst>
                  <a:outerShdw blurRad="38100" dist="38100" dir="2700000" algn="tl">
                    <a:srgbClr val="000000">
                      <a:alpha val="43137"/>
                    </a:srgbClr>
                  </a:outerShdw>
                </a:effectLst>
              </a:rPr>
              <a:t>Rentals - $41,996.50</a:t>
            </a:r>
          </a:p>
          <a:p>
            <a:pPr lvl="1"/>
            <a:r>
              <a:rPr lang="en-US" sz="2800" dirty="0">
                <a:effectLst>
                  <a:outerShdw blurRad="38100" dist="38100" dir="2700000" algn="tl">
                    <a:srgbClr val="000000">
                      <a:alpha val="43137"/>
                    </a:srgbClr>
                  </a:outerShdw>
                </a:effectLst>
              </a:rPr>
              <a:t>Contributions (including “camperships”) - $13,135.00</a:t>
            </a:r>
          </a:p>
          <a:p>
            <a:pPr lvl="1"/>
            <a:r>
              <a:rPr lang="en-US" sz="2800" dirty="0">
                <a:effectLst>
                  <a:outerShdw blurRad="38100" dist="38100" dir="2700000" algn="tl">
                    <a:srgbClr val="000000">
                      <a:alpha val="43137"/>
                    </a:srgbClr>
                  </a:outerShdw>
                </a:effectLst>
              </a:rPr>
              <a:t>Donor designated TF income - $21,770.64</a:t>
            </a:r>
          </a:p>
          <a:p>
            <a:pPr lvl="1"/>
            <a:r>
              <a:rPr lang="en-US" sz="2800" dirty="0">
                <a:effectLst>
                  <a:outerShdw blurRad="38100" dist="38100" dir="2700000" algn="tl">
                    <a:srgbClr val="000000">
                      <a:alpha val="43137"/>
                    </a:srgbClr>
                  </a:outerShdw>
                </a:effectLst>
              </a:rPr>
              <a:t>Capital Project income - $21,655.81</a:t>
            </a:r>
          </a:p>
          <a:p>
            <a:pPr lvl="1"/>
            <a:r>
              <a:rPr lang="en-US" sz="2800" dirty="0">
                <a:effectLst>
                  <a:outerShdw blurRad="38100" dist="38100" dir="2700000" algn="tl">
                    <a:srgbClr val="000000">
                      <a:alpha val="43137"/>
                    </a:srgbClr>
                  </a:outerShdw>
                </a:effectLst>
              </a:rPr>
              <a:t>Sales and Miscellaneous - $5,895.12</a:t>
            </a:r>
          </a:p>
          <a:p>
            <a:pPr marL="585216" lvl="1" indent="0">
              <a:buNone/>
            </a:pPr>
            <a:endParaRPr lang="en-US" sz="2800" dirty="0">
              <a:effectLst>
                <a:outerShdw blurRad="38100" dist="38100" dir="2700000" algn="tl">
                  <a:srgbClr val="000000">
                    <a:alpha val="43137"/>
                  </a:srgbClr>
                </a:outerShdw>
              </a:effectLst>
            </a:endParaRPr>
          </a:p>
          <a:p>
            <a:pPr marL="585216" lvl="1" indent="0">
              <a:buNone/>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600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38A09-0BFC-4F78-9E9E-C876E61F7532}"/>
              </a:ext>
            </a:extLst>
          </p:cNvPr>
          <p:cNvSpPr>
            <a:spLocks noGrp="1"/>
          </p:cNvSpPr>
          <p:nvPr>
            <p:ph type="title"/>
          </p:nvPr>
        </p:nvSpPr>
        <p:spPr>
          <a:xfrm>
            <a:off x="0" y="64326"/>
            <a:ext cx="12192000" cy="1143000"/>
          </a:xfrm>
        </p:spPr>
        <p:txBody>
          <a:bodyPr>
            <a:normAutofit fontScale="90000"/>
          </a:bodyPr>
          <a:lstStyle/>
          <a:p>
            <a:r>
              <a:rPr lang="en-US" dirty="0">
                <a:solidFill>
                  <a:schemeClr val="tx1"/>
                </a:solidFill>
              </a:rPr>
              <a:t>Quaker Lake Camp, LLC  </a:t>
            </a:r>
            <a:br>
              <a:rPr lang="en-US" dirty="0">
                <a:solidFill>
                  <a:schemeClr val="tx1"/>
                </a:solidFill>
              </a:rPr>
            </a:br>
            <a:r>
              <a:rPr lang="en-US" sz="3600" u="sng" dirty="0">
                <a:solidFill>
                  <a:schemeClr val="tx1"/>
                </a:solidFill>
              </a:rPr>
              <a:t>2018 Conformance to Operating/Lease Agreements</a:t>
            </a:r>
          </a:p>
        </p:txBody>
      </p:sp>
      <p:sp>
        <p:nvSpPr>
          <p:cNvPr id="3" name="Content Placeholder 2">
            <a:extLst>
              <a:ext uri="{FF2B5EF4-FFF2-40B4-BE49-F238E27FC236}">
                <a16:creationId xmlns:a16="http://schemas.microsoft.com/office/drawing/2014/main" xmlns="" id="{6B6E1706-ABCF-4137-A9BB-110571BAA5F5}"/>
              </a:ext>
            </a:extLst>
          </p:cNvPr>
          <p:cNvSpPr>
            <a:spLocks noGrp="1"/>
          </p:cNvSpPr>
          <p:nvPr>
            <p:ph idx="1"/>
          </p:nvPr>
        </p:nvSpPr>
        <p:spPr>
          <a:xfrm>
            <a:off x="-64008" y="1316736"/>
            <a:ext cx="12192000" cy="5476938"/>
          </a:xfrm>
        </p:spPr>
        <p:txBody>
          <a:bodyPr>
            <a:normAutofit/>
          </a:bodyPr>
          <a:lstStyle/>
          <a:p>
            <a:r>
              <a:rPr lang="en-US" dirty="0">
                <a:effectLst>
                  <a:outerShdw blurRad="38100" dist="38100" dir="2700000" algn="tl">
                    <a:srgbClr val="000000">
                      <a:alpha val="43137"/>
                    </a:srgbClr>
                  </a:outerShdw>
                </a:effectLst>
              </a:rPr>
              <a:t>Per the stated purpose of Quaker Lake Camp, ….</a:t>
            </a:r>
          </a:p>
          <a:p>
            <a:r>
              <a:rPr lang="en-US" dirty="0">
                <a:effectLst>
                  <a:outerShdw blurRad="38100" dist="38100" dir="2700000" algn="tl">
                    <a:srgbClr val="000000">
                      <a:alpha val="43137"/>
                    </a:srgbClr>
                  </a:outerShdw>
                </a:effectLst>
              </a:rPr>
              <a:t>Activities have been consistent with those permitted by a non-profit organization with tax-exempt status under Section 501(c)(3) of the IRS Code.</a:t>
            </a:r>
          </a:p>
          <a:p>
            <a:r>
              <a:rPr lang="en-US" dirty="0">
                <a:effectLst>
                  <a:outerShdw blurRad="38100" dist="38100" dir="2700000" algn="tl">
                    <a:srgbClr val="000000">
                      <a:alpha val="43137"/>
                    </a:srgbClr>
                  </a:outerShdw>
                </a:effectLst>
              </a:rPr>
              <a:t>There have been no activities related to propaganda, political campaigns or influencing legislation.</a:t>
            </a:r>
          </a:p>
          <a:p>
            <a:r>
              <a:rPr lang="en-US" dirty="0">
                <a:effectLst>
                  <a:outerShdw blurRad="38100" dist="38100" dir="2700000" algn="tl">
                    <a:srgbClr val="000000">
                      <a:alpha val="43137"/>
                    </a:srgbClr>
                  </a:outerShdw>
                </a:effectLst>
              </a:rPr>
              <a:t>No part of the net earnings of Quaker Lake Camp, LLC have benefitted the Trustees /Officers of Quaker Lake Camp, LLC.</a:t>
            </a:r>
          </a:p>
          <a:p>
            <a:r>
              <a:rPr lang="en-US" dirty="0">
                <a:effectLst>
                  <a:outerShdw blurRad="38100" dist="38100" dir="2700000" algn="tl">
                    <a:srgbClr val="000000">
                      <a:alpha val="43137"/>
                    </a:srgbClr>
                  </a:outerShdw>
                </a:effectLst>
              </a:rPr>
              <a:t>Maintenance of American Camping Association Certification</a:t>
            </a:r>
          </a:p>
          <a:p>
            <a:r>
              <a:rPr lang="en-US" dirty="0">
                <a:effectLst>
                  <a:outerShdw blurRad="38100" dist="38100" dir="2700000" algn="tl">
                    <a:srgbClr val="000000">
                      <a:alpha val="43137"/>
                    </a:srgbClr>
                  </a:outerShdw>
                </a:effectLst>
              </a:rPr>
              <a:t>Utilization of QLC facility for the NCYM, Inc. Annual Meeting</a:t>
            </a:r>
          </a:p>
          <a:p>
            <a:r>
              <a:rPr lang="en-US" dirty="0">
                <a:effectLst>
                  <a:outerShdw blurRad="38100" dist="38100" dir="2700000" algn="tl">
                    <a:srgbClr val="000000">
                      <a:alpha val="43137"/>
                    </a:srgbClr>
                  </a:outerShdw>
                </a:effectLst>
              </a:rPr>
              <a:t>Budget performance was slightly under 1% unfavorable, …</a:t>
            </a:r>
          </a:p>
        </p:txBody>
      </p:sp>
    </p:spTree>
    <p:extLst>
      <p:ext uri="{BB962C8B-B14F-4D97-AF65-F5344CB8AC3E}">
        <p14:creationId xmlns:p14="http://schemas.microsoft.com/office/powerpoint/2010/main" val="389388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38A09-0BFC-4F78-9E9E-C876E61F7532}"/>
              </a:ext>
            </a:extLst>
          </p:cNvPr>
          <p:cNvSpPr>
            <a:spLocks noGrp="1"/>
          </p:cNvSpPr>
          <p:nvPr>
            <p:ph type="title"/>
          </p:nvPr>
        </p:nvSpPr>
        <p:spPr>
          <a:xfrm>
            <a:off x="609599" y="109725"/>
            <a:ext cx="10972800" cy="1143000"/>
          </a:xfrm>
        </p:spPr>
        <p:txBody>
          <a:bodyPr>
            <a:normAutofit fontScale="90000"/>
          </a:bodyPr>
          <a:lstStyle/>
          <a:p>
            <a:r>
              <a:rPr lang="en-US" dirty="0">
                <a:solidFill>
                  <a:schemeClr val="tx1"/>
                </a:solidFill>
              </a:rPr>
              <a:t>Quaker Lake Camp, LLC </a:t>
            </a:r>
            <a:br>
              <a:rPr lang="en-US" dirty="0">
                <a:solidFill>
                  <a:schemeClr val="tx1"/>
                </a:solidFill>
              </a:rPr>
            </a:br>
            <a:r>
              <a:rPr lang="en-US" dirty="0">
                <a:solidFill>
                  <a:schemeClr val="tx1"/>
                </a:solidFill>
              </a:rPr>
              <a:t>2018 Conformance to Operating Agreement</a:t>
            </a:r>
          </a:p>
        </p:txBody>
      </p:sp>
      <p:graphicFrame>
        <p:nvGraphicFramePr>
          <p:cNvPr id="4" name="Content Placeholder 3">
            <a:extLst>
              <a:ext uri="{FF2B5EF4-FFF2-40B4-BE49-F238E27FC236}">
                <a16:creationId xmlns:a16="http://schemas.microsoft.com/office/drawing/2014/main" xmlns="" id="{10CA4446-5509-42A5-BA9D-EC46662EF4DA}"/>
              </a:ext>
            </a:extLst>
          </p:cNvPr>
          <p:cNvGraphicFramePr>
            <a:graphicFrameLocks noGrp="1"/>
          </p:cNvGraphicFramePr>
          <p:nvPr>
            <p:ph idx="1"/>
            <p:extLst>
              <p:ext uri="{D42A27DB-BD31-4B8C-83A1-F6EECF244321}">
                <p14:modId xmlns:p14="http://schemas.microsoft.com/office/powerpoint/2010/main" val="2848350028"/>
              </p:ext>
            </p:extLst>
          </p:nvPr>
        </p:nvGraphicFramePr>
        <p:xfrm>
          <a:off x="326136" y="1536192"/>
          <a:ext cx="11539727" cy="5212083"/>
        </p:xfrm>
        <a:graphic>
          <a:graphicData uri="http://schemas.openxmlformats.org/drawingml/2006/table">
            <a:tbl>
              <a:tblPr>
                <a:tableStyleId>{5C22544A-7EE6-4342-B048-85BDC9FD1C3A}</a:tableStyleId>
              </a:tblPr>
              <a:tblGrid>
                <a:gridCol w="3292452">
                  <a:extLst>
                    <a:ext uri="{9D8B030D-6E8A-4147-A177-3AD203B41FA5}">
                      <a16:colId xmlns:a16="http://schemas.microsoft.com/office/drawing/2014/main" xmlns="" val="3200331329"/>
                    </a:ext>
                  </a:extLst>
                </a:gridCol>
                <a:gridCol w="1662367">
                  <a:extLst>
                    <a:ext uri="{9D8B030D-6E8A-4147-A177-3AD203B41FA5}">
                      <a16:colId xmlns:a16="http://schemas.microsoft.com/office/drawing/2014/main" xmlns="" val="768418452"/>
                    </a:ext>
                  </a:extLst>
                </a:gridCol>
                <a:gridCol w="1646227">
                  <a:extLst>
                    <a:ext uri="{9D8B030D-6E8A-4147-A177-3AD203B41FA5}">
                      <a16:colId xmlns:a16="http://schemas.microsoft.com/office/drawing/2014/main" xmlns="" val="2051936463"/>
                    </a:ext>
                  </a:extLst>
                </a:gridCol>
                <a:gridCol w="1646227">
                  <a:extLst>
                    <a:ext uri="{9D8B030D-6E8A-4147-A177-3AD203B41FA5}">
                      <a16:colId xmlns:a16="http://schemas.microsoft.com/office/drawing/2014/main" xmlns="" val="1668147595"/>
                    </a:ext>
                  </a:extLst>
                </a:gridCol>
                <a:gridCol w="1646227">
                  <a:extLst>
                    <a:ext uri="{9D8B030D-6E8A-4147-A177-3AD203B41FA5}">
                      <a16:colId xmlns:a16="http://schemas.microsoft.com/office/drawing/2014/main" xmlns="" val="3115718437"/>
                    </a:ext>
                  </a:extLst>
                </a:gridCol>
                <a:gridCol w="1646227">
                  <a:extLst>
                    <a:ext uri="{9D8B030D-6E8A-4147-A177-3AD203B41FA5}">
                      <a16:colId xmlns:a16="http://schemas.microsoft.com/office/drawing/2014/main" xmlns="" val="2103451434"/>
                    </a:ext>
                  </a:extLst>
                </a:gridCol>
              </a:tblGrid>
              <a:tr h="615433">
                <a:tc gridSpan="6">
                  <a:txBody>
                    <a:bodyPr/>
                    <a:lstStyle/>
                    <a:p>
                      <a:pPr algn="ctr" fontAlgn="b"/>
                      <a:r>
                        <a:rPr lang="en-US" sz="1600" u="none" strike="noStrike" dirty="0">
                          <a:effectLst/>
                        </a:rPr>
                        <a:t>2018 QUAKER LAKE BUDGET QUARTERLY SUMMARY*</a:t>
                      </a:r>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21479852"/>
                  </a:ext>
                </a:extLst>
              </a:tr>
              <a:tr h="836141">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78373322"/>
                  </a:ext>
                </a:extLst>
              </a:tr>
              <a:tr h="445657">
                <a:tc>
                  <a:txBody>
                    <a:bodyPr/>
                    <a:lstStyle/>
                    <a:p>
                      <a:pPr algn="l" fontAlgn="b"/>
                      <a:r>
                        <a:rPr lang="en-US" sz="1800" u="none" strike="noStrike" dirty="0">
                          <a:effectLst/>
                        </a:rPr>
                        <a:t>INCOME:</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bg2">
                        <a:lumMod val="40000"/>
                        <a:lumOff val="6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46011147"/>
                  </a:ext>
                </a:extLst>
              </a:tr>
              <a:tr h="424437">
                <a:tc>
                  <a:txBody>
                    <a:bodyPr/>
                    <a:lstStyle/>
                    <a:p>
                      <a:pPr algn="l" fontAlgn="b"/>
                      <a:r>
                        <a:rPr lang="en-US" sz="1100" u="none" strike="noStrike" dirty="0">
                          <a:effectLst/>
                        </a:rPr>
                        <a:t>Budgeted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$114,436.00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$168,700.00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$127,235.00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$77,650.00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$488,021.00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58363326"/>
                  </a:ext>
                </a:extLst>
              </a:tr>
              <a:tr h="424437">
                <a:tc>
                  <a:txBody>
                    <a:bodyPr/>
                    <a:lstStyle/>
                    <a:p>
                      <a:pPr algn="l" fontAlgn="b"/>
                      <a:r>
                        <a:rPr lang="en-US" sz="1100" u="none" strike="noStrike">
                          <a:effectLst/>
                        </a:rPr>
                        <a:t>% of Total Budget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76845568"/>
                  </a:ext>
                </a:extLst>
              </a:tr>
              <a:tr h="424437">
                <a:tc>
                  <a:txBody>
                    <a:bodyPr/>
                    <a:lstStyle/>
                    <a:p>
                      <a:pPr algn="l" fontAlgn="b"/>
                      <a:r>
                        <a:rPr lang="en-US" sz="1100" u="none" strike="noStrike" dirty="0">
                          <a:effectLst/>
                        </a:rPr>
                        <a:t>Actual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$135,054.33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$192,835.50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$121,073.99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$70,755.35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$519,719.17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2336244"/>
                  </a:ext>
                </a:extLst>
              </a:tr>
              <a:tr h="424437">
                <a:tc>
                  <a:txBody>
                    <a:bodyPr/>
                    <a:lstStyle/>
                    <a:p>
                      <a:pPr algn="l" fontAlgn="b"/>
                      <a:r>
                        <a:rPr lang="en-US" sz="1100" u="none" strike="noStrike">
                          <a:effectLst/>
                        </a:rPr>
                        <a:t>Actual % of Budget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24.8%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14.5%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106.5%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60898939"/>
                  </a:ext>
                </a:extLst>
              </a:tr>
              <a:tr h="424437">
                <a:tc>
                  <a:txBody>
                    <a:bodyPr/>
                    <a:lstStyle/>
                    <a:p>
                      <a:pPr algn="l" fontAlgn="b"/>
                      <a:r>
                        <a:rPr lang="en-US" sz="1600" u="none" strike="noStrike" dirty="0">
                          <a:solidFill>
                            <a:schemeClr val="bg1"/>
                          </a:solidFill>
                          <a:effectLst/>
                        </a:rPr>
                        <a:t>Budgeted Cumulative Total</a:t>
                      </a:r>
                      <a:endParaRPr lang="en-US" sz="1600" b="0" i="0" u="none" strike="noStrike" dirty="0">
                        <a:solidFill>
                          <a:schemeClr val="bg1"/>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600" u="none" strike="noStrike" dirty="0">
                          <a:effectLst/>
                        </a:rPr>
                        <a:t>$114,436.00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$283,136.00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dirty="0"/>
                        <a:t>$410,371.00</a:t>
                      </a:r>
                    </a:p>
                  </a:txBody>
                  <a:tcPr marL="9525" marR="9525" marT="9525" marB="0" anchor="b">
                    <a:solidFill>
                      <a:schemeClr val="tx1"/>
                    </a:solidFill>
                  </a:tcPr>
                </a:tc>
                <a:tc>
                  <a:txBody>
                    <a:bodyPr/>
                    <a:lstStyle/>
                    <a:p>
                      <a:pPr algn="r" fontAlgn="b"/>
                      <a:r>
                        <a:rPr lang="en-US" sz="1600" dirty="0"/>
                        <a:t>$488,021.00</a:t>
                      </a:r>
                    </a:p>
                  </a:txBody>
                  <a:tcPr marL="9525" marR="9525" marT="9525" marB="0" anchor="b">
                    <a:solidFill>
                      <a:srgbClr val="FFFF00"/>
                    </a:solidFill>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72764071"/>
                  </a:ext>
                </a:extLst>
              </a:tr>
              <a:tr h="424437">
                <a:tc>
                  <a:txBody>
                    <a:bodyPr/>
                    <a:lstStyle/>
                    <a:p>
                      <a:pPr algn="l" fontAlgn="b"/>
                      <a:r>
                        <a:rPr lang="en-US" sz="1600" u="none" strike="noStrike" dirty="0">
                          <a:effectLst/>
                        </a:rPr>
                        <a:t>Actual Cumulative Total</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1600" u="none" strike="noStrike" dirty="0">
                          <a:effectLst/>
                        </a:rPr>
                        <a:t>$135,054.33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$327,889.83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u="none" strike="noStrike" dirty="0">
                          <a:solidFill>
                            <a:schemeClr val="bg1"/>
                          </a:solidFill>
                          <a:effectLst/>
                        </a:rPr>
                        <a:t> $448,963.82</a:t>
                      </a:r>
                      <a:endParaRPr lang="en-US" sz="16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600" b="0" i="0" u="none" strike="noStrike" dirty="0">
                          <a:solidFill>
                            <a:srgbClr val="000000"/>
                          </a:solidFill>
                          <a:effectLst/>
                          <a:latin typeface="Book Antiqua" panose="02040602050305030304" pitchFamily="18" charset="0"/>
                        </a:rPr>
                        <a:t>$519,719.17</a:t>
                      </a:r>
                      <a:endParaRPr lang="en-US" sz="1100" b="0" i="0" u="none" strike="noStrike" dirty="0">
                        <a:solidFill>
                          <a:srgbClr val="000000"/>
                        </a:solidFill>
                        <a:effectLst/>
                        <a:latin typeface="Book Antiqua" panose="02040602050305030304" pitchFamily="18" charset="0"/>
                      </a:endParaRPr>
                    </a:p>
                  </a:txBody>
                  <a:tcPr marL="9525" marR="9525" marT="9525" marB="0" anchor="b">
                    <a:solidFill>
                      <a:srgbClr val="92D050"/>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38327738"/>
                  </a:ext>
                </a:extLst>
              </a:tr>
              <a:tr h="768230">
                <a:tc>
                  <a:txBody>
                    <a:bodyPr/>
                    <a:lstStyle/>
                    <a:p>
                      <a:pPr algn="l" fontAlgn="b"/>
                      <a:r>
                        <a:rPr lang="en-US" sz="1100" u="none" strike="noStrike" dirty="0">
                          <a:effectLst/>
                        </a:rPr>
                        <a:t>Actual Cumulative % of Budget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106.5%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208568245"/>
                  </a:ext>
                </a:extLst>
              </a:tr>
            </a:tbl>
          </a:graphicData>
        </a:graphic>
      </p:graphicFrame>
    </p:spTree>
    <p:extLst>
      <p:ext uri="{BB962C8B-B14F-4D97-AF65-F5344CB8AC3E}">
        <p14:creationId xmlns:p14="http://schemas.microsoft.com/office/powerpoint/2010/main" val="24795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6029886-DC7F-4CAF-BD13-FFA2A7219DBF}"/>
              </a:ext>
            </a:extLst>
          </p:cNvPr>
          <p:cNvGraphicFramePr>
            <a:graphicFrameLocks noGrp="1"/>
          </p:cNvGraphicFramePr>
          <p:nvPr>
            <p:ph idx="1"/>
            <p:extLst>
              <p:ext uri="{D42A27DB-BD31-4B8C-83A1-F6EECF244321}">
                <p14:modId xmlns:p14="http://schemas.microsoft.com/office/powerpoint/2010/main" val="3926352251"/>
              </p:ext>
            </p:extLst>
          </p:nvPr>
        </p:nvGraphicFramePr>
        <p:xfrm>
          <a:off x="393192" y="1335023"/>
          <a:ext cx="11402570" cy="4975156"/>
        </p:xfrm>
        <a:graphic>
          <a:graphicData uri="http://schemas.openxmlformats.org/drawingml/2006/table">
            <a:tbl>
              <a:tblPr>
                <a:tableStyleId>{5C22544A-7EE6-4342-B048-85BDC9FD1C3A}</a:tableStyleId>
              </a:tblPr>
              <a:tblGrid>
                <a:gridCol w="3253318">
                  <a:extLst>
                    <a:ext uri="{9D8B030D-6E8A-4147-A177-3AD203B41FA5}">
                      <a16:colId xmlns:a16="http://schemas.microsoft.com/office/drawing/2014/main" xmlns="" val="1076060912"/>
                    </a:ext>
                  </a:extLst>
                </a:gridCol>
                <a:gridCol w="1642608">
                  <a:extLst>
                    <a:ext uri="{9D8B030D-6E8A-4147-A177-3AD203B41FA5}">
                      <a16:colId xmlns:a16="http://schemas.microsoft.com/office/drawing/2014/main" xmlns="" val="3044390918"/>
                    </a:ext>
                  </a:extLst>
                </a:gridCol>
                <a:gridCol w="1626661">
                  <a:extLst>
                    <a:ext uri="{9D8B030D-6E8A-4147-A177-3AD203B41FA5}">
                      <a16:colId xmlns:a16="http://schemas.microsoft.com/office/drawing/2014/main" xmlns="" val="3999034459"/>
                    </a:ext>
                  </a:extLst>
                </a:gridCol>
                <a:gridCol w="1626661">
                  <a:extLst>
                    <a:ext uri="{9D8B030D-6E8A-4147-A177-3AD203B41FA5}">
                      <a16:colId xmlns:a16="http://schemas.microsoft.com/office/drawing/2014/main" xmlns="" val="1509675004"/>
                    </a:ext>
                  </a:extLst>
                </a:gridCol>
                <a:gridCol w="1626661">
                  <a:extLst>
                    <a:ext uri="{9D8B030D-6E8A-4147-A177-3AD203B41FA5}">
                      <a16:colId xmlns:a16="http://schemas.microsoft.com/office/drawing/2014/main" xmlns="" val="3150018213"/>
                    </a:ext>
                  </a:extLst>
                </a:gridCol>
                <a:gridCol w="1626661">
                  <a:extLst>
                    <a:ext uri="{9D8B030D-6E8A-4147-A177-3AD203B41FA5}">
                      <a16:colId xmlns:a16="http://schemas.microsoft.com/office/drawing/2014/main" xmlns="" val="335721361"/>
                    </a:ext>
                  </a:extLst>
                </a:gridCol>
              </a:tblGrid>
              <a:tr h="702451">
                <a:tc gridSpan="6">
                  <a:txBody>
                    <a:bodyPr/>
                    <a:lstStyle/>
                    <a:p>
                      <a:pPr algn="ctr" fontAlgn="b"/>
                      <a:r>
                        <a:rPr lang="en-US" sz="2000" u="none" strike="noStrike" dirty="0">
                          <a:effectLst/>
                        </a:rPr>
                        <a:t>2018 QUAKER LAKE BUDGET QUARTERLY SUMMARY*</a:t>
                      </a:r>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28883859"/>
                  </a:ext>
                </a:extLst>
              </a:tr>
              <a:tr h="489158">
                <a:tc>
                  <a:txBody>
                    <a:bodyPr/>
                    <a:lstStyle/>
                    <a:p>
                      <a:pPr algn="l" fontAlgn="b"/>
                      <a:r>
                        <a:rPr lang="en-US" sz="1800" u="none" strike="noStrike" dirty="0">
                          <a:effectLst/>
                        </a:rPr>
                        <a:t>EXPENSES:</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bg2">
                        <a:lumMod val="40000"/>
                        <a:lumOff val="60000"/>
                      </a:schemeClr>
                    </a:solidFill>
                  </a:tcPr>
                </a:tc>
                <a:tc>
                  <a:txBody>
                    <a:bodyPr/>
                    <a:lstStyle/>
                    <a:p>
                      <a:pPr algn="ctr" fontAlgn="b"/>
                      <a:r>
                        <a:rPr lang="en-US" sz="1600" u="none" strike="noStrike" dirty="0">
                          <a:effectLst/>
                        </a:rPr>
                        <a:t>QUARTER 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32405189"/>
                  </a:ext>
                </a:extLst>
              </a:tr>
              <a:tr h="484449">
                <a:tc>
                  <a:txBody>
                    <a:bodyPr/>
                    <a:lstStyle/>
                    <a:p>
                      <a:pPr algn="l" fontAlgn="b"/>
                      <a:r>
                        <a:rPr lang="en-US" sz="1100" u="none" strike="noStrike" dirty="0">
                          <a:effectLst/>
                        </a:rPr>
                        <a:t>Budgeted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$87,056.00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$155,556.00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$165,139.00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$80,270.00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$488,021.00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17587523"/>
                  </a:ext>
                </a:extLst>
              </a:tr>
              <a:tr h="484449">
                <a:tc>
                  <a:txBody>
                    <a:bodyPr/>
                    <a:lstStyle/>
                    <a:p>
                      <a:pPr algn="l" fontAlgn="b"/>
                      <a:r>
                        <a:rPr lang="en-US" sz="1100" u="none" strike="noStrike">
                          <a:effectLst/>
                        </a:rPr>
                        <a:t>% of Total Budget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06453914"/>
                  </a:ext>
                </a:extLst>
              </a:tr>
              <a:tr h="484449">
                <a:tc>
                  <a:txBody>
                    <a:bodyPr/>
                    <a:lstStyle/>
                    <a:p>
                      <a:pPr algn="l" fontAlgn="b"/>
                      <a:r>
                        <a:rPr lang="en-US" sz="1100" u="none" strike="noStrike">
                          <a:effectLst/>
                        </a:rPr>
                        <a:t>Actual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$69,236.05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$149,937.43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$ 216,092.43</a:t>
                      </a:r>
                    </a:p>
                  </a:txBody>
                  <a:tcPr marL="9525" marR="9525" marT="9525" marB="0" anchor="b"/>
                </a:tc>
                <a:tc>
                  <a:txBody>
                    <a:bodyPr/>
                    <a:lstStyle/>
                    <a:p>
                      <a:pPr algn="l" fontAlgn="b"/>
                      <a:r>
                        <a:rPr lang="en-US" sz="1100" u="none" strike="noStrike" dirty="0">
                          <a:effectLst/>
                        </a:rPr>
                        <a:t>                            $89,208.35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$524,474.26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48294854"/>
                  </a:ext>
                </a:extLst>
              </a:tr>
              <a:tr h="484449">
                <a:tc>
                  <a:txBody>
                    <a:bodyPr/>
                    <a:lstStyle/>
                    <a:p>
                      <a:pPr algn="l" fontAlgn="b"/>
                      <a:r>
                        <a:rPr lang="en-US" sz="1100" u="none" strike="noStrike">
                          <a:effectLst/>
                        </a:rPr>
                        <a:t>Actual % of Budget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44.3%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18.3%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107.5%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94159416"/>
                  </a:ext>
                </a:extLst>
              </a:tr>
              <a:tr h="484449">
                <a:tc>
                  <a:txBody>
                    <a:bodyPr/>
                    <a:lstStyle/>
                    <a:p>
                      <a:pPr algn="l" fontAlgn="b"/>
                      <a:r>
                        <a:rPr lang="en-US" sz="1600" u="none" strike="noStrike" dirty="0">
                          <a:effectLst/>
                        </a:rPr>
                        <a:t>Budgeted Cumulative Total </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600" u="none" strike="noStrike" dirty="0">
                          <a:effectLst/>
                        </a:rPr>
                        <a:t>$87,056.00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$242,612.00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$407,751.00</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r" fontAlgn="b"/>
                      <a:r>
                        <a:rPr lang="en-US" sz="1600" u="none" strike="noStrike" dirty="0">
                          <a:effectLst/>
                        </a:rPr>
                        <a:t>$488,021.00</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4896512"/>
                  </a:ext>
                </a:extLst>
              </a:tr>
              <a:tr h="484449">
                <a:tc>
                  <a:txBody>
                    <a:bodyPr/>
                    <a:lstStyle/>
                    <a:p>
                      <a:pPr algn="l" fontAlgn="b"/>
                      <a:r>
                        <a:rPr lang="en-US" sz="1600" u="none" strike="noStrike" dirty="0">
                          <a:effectLst/>
                        </a:rPr>
                        <a:t>Actual Cumulative Total </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a:txBody>
                    <a:bodyPr/>
                    <a:lstStyle/>
                    <a:p>
                      <a:pPr algn="r" fontAlgn="b"/>
                      <a:r>
                        <a:rPr lang="en-US" sz="1600" u="none" strike="noStrike" dirty="0">
                          <a:effectLst/>
                        </a:rPr>
                        <a:t>$69,236.05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$219,173.48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chemeClr val="bg1"/>
                          </a:solidFill>
                          <a:effectLst/>
                        </a:rPr>
                        <a:t>$435,265.91</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n-US" sz="1100" u="none" strike="noStrike" dirty="0">
                          <a:effectLst/>
                        </a:rPr>
                        <a:t>                </a:t>
                      </a:r>
                      <a:r>
                        <a:rPr lang="en-US" sz="1600" u="none" strike="noStrike" dirty="0">
                          <a:effectLst/>
                        </a:rPr>
                        <a:t>$524,474.26</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37213174"/>
                  </a:ext>
                </a:extLst>
              </a:tr>
              <a:tr h="876853">
                <a:tc>
                  <a:txBody>
                    <a:bodyPr/>
                    <a:lstStyle/>
                    <a:p>
                      <a:pPr algn="l" fontAlgn="b"/>
                      <a:r>
                        <a:rPr lang="en-US" sz="1100" u="none" strike="noStrike" dirty="0">
                          <a:effectLst/>
                        </a:rPr>
                        <a:t>Actual Cumulative % of Budget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44.9%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89.2%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107.5%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0152209"/>
                  </a:ext>
                </a:extLst>
              </a:tr>
            </a:tbl>
          </a:graphicData>
        </a:graphic>
      </p:graphicFrame>
      <p:sp>
        <p:nvSpPr>
          <p:cNvPr id="5" name="Title 1">
            <a:extLst>
              <a:ext uri="{FF2B5EF4-FFF2-40B4-BE49-F238E27FC236}">
                <a16:creationId xmlns:a16="http://schemas.microsoft.com/office/drawing/2014/main" xmlns="" id="{32BEEAC7-1075-44E4-88AE-BD136D76F4AB}"/>
              </a:ext>
            </a:extLst>
          </p:cNvPr>
          <p:cNvSpPr>
            <a:spLocks noGrp="1"/>
          </p:cNvSpPr>
          <p:nvPr>
            <p:ph type="title"/>
          </p:nvPr>
        </p:nvSpPr>
        <p:spPr>
          <a:xfrm>
            <a:off x="608077" y="82614"/>
            <a:ext cx="10972800" cy="1143000"/>
          </a:xfrm>
        </p:spPr>
        <p:txBody>
          <a:bodyPr>
            <a:normAutofit fontScale="90000"/>
          </a:bodyPr>
          <a:lstStyle/>
          <a:p>
            <a:r>
              <a:rPr lang="en-US" dirty="0">
                <a:solidFill>
                  <a:schemeClr val="tx1"/>
                </a:solidFill>
              </a:rPr>
              <a:t>Quaker Lake Camp, LLC  </a:t>
            </a:r>
            <a:br>
              <a:rPr lang="en-US" dirty="0">
                <a:solidFill>
                  <a:schemeClr val="tx1"/>
                </a:solidFill>
              </a:rPr>
            </a:br>
            <a:r>
              <a:rPr lang="en-US" dirty="0">
                <a:solidFill>
                  <a:schemeClr val="tx1"/>
                </a:solidFill>
              </a:rPr>
              <a:t>2018 Conformance to Operating Agreement</a:t>
            </a:r>
          </a:p>
        </p:txBody>
      </p:sp>
    </p:spTree>
    <p:extLst>
      <p:ext uri="{BB962C8B-B14F-4D97-AF65-F5344CB8AC3E}">
        <p14:creationId xmlns:p14="http://schemas.microsoft.com/office/powerpoint/2010/main" val="348522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2BEEAC7-1075-44E4-88AE-BD136D76F4AB}"/>
              </a:ext>
            </a:extLst>
          </p:cNvPr>
          <p:cNvSpPr>
            <a:spLocks noGrp="1"/>
          </p:cNvSpPr>
          <p:nvPr>
            <p:ph type="title"/>
          </p:nvPr>
        </p:nvSpPr>
        <p:spPr>
          <a:xfrm>
            <a:off x="608077" y="82614"/>
            <a:ext cx="10972800" cy="1143000"/>
          </a:xfrm>
        </p:spPr>
        <p:txBody>
          <a:bodyPr>
            <a:normAutofit fontScale="90000"/>
          </a:bodyPr>
          <a:lstStyle/>
          <a:p>
            <a:r>
              <a:rPr lang="en-US" dirty="0">
                <a:solidFill>
                  <a:schemeClr val="tx1"/>
                </a:solidFill>
              </a:rPr>
              <a:t>Quaker Lake Camp, LLC   </a:t>
            </a:r>
            <a:br>
              <a:rPr lang="en-US" dirty="0">
                <a:solidFill>
                  <a:schemeClr val="tx1"/>
                </a:solidFill>
              </a:rPr>
            </a:br>
            <a:r>
              <a:rPr lang="en-US" dirty="0">
                <a:solidFill>
                  <a:schemeClr val="tx1"/>
                </a:solidFill>
              </a:rPr>
              <a:t>2018 Conformance to Operating Agreement</a:t>
            </a:r>
          </a:p>
        </p:txBody>
      </p:sp>
      <p:graphicFrame>
        <p:nvGraphicFramePr>
          <p:cNvPr id="9" name="Content Placeholder 8">
            <a:extLst>
              <a:ext uri="{FF2B5EF4-FFF2-40B4-BE49-F238E27FC236}">
                <a16:creationId xmlns:a16="http://schemas.microsoft.com/office/drawing/2014/main" xmlns="" id="{E548437F-CC7D-4554-AF36-7EAE6BAFA550}"/>
              </a:ext>
            </a:extLst>
          </p:cNvPr>
          <p:cNvGraphicFramePr>
            <a:graphicFrameLocks noGrp="1"/>
          </p:cNvGraphicFramePr>
          <p:nvPr>
            <p:ph idx="1"/>
            <p:extLst>
              <p:ext uri="{D42A27DB-BD31-4B8C-83A1-F6EECF244321}">
                <p14:modId xmlns:p14="http://schemas.microsoft.com/office/powerpoint/2010/main" val="3902980457"/>
              </p:ext>
            </p:extLst>
          </p:nvPr>
        </p:nvGraphicFramePr>
        <p:xfrm>
          <a:off x="304801" y="1627632"/>
          <a:ext cx="11420473" cy="5020055"/>
        </p:xfrm>
        <a:graphic>
          <a:graphicData uri="http://schemas.openxmlformats.org/drawingml/2006/table">
            <a:tbl>
              <a:tblPr>
                <a:tableStyleId>{5C22544A-7EE6-4342-B048-85BDC9FD1C3A}</a:tableStyleId>
              </a:tblPr>
              <a:tblGrid>
                <a:gridCol w="3268426">
                  <a:extLst>
                    <a:ext uri="{9D8B030D-6E8A-4147-A177-3AD203B41FA5}">
                      <a16:colId xmlns:a16="http://schemas.microsoft.com/office/drawing/2014/main" xmlns="" val="3055102722"/>
                    </a:ext>
                  </a:extLst>
                </a:gridCol>
                <a:gridCol w="1643172">
                  <a:extLst>
                    <a:ext uri="{9D8B030D-6E8A-4147-A177-3AD203B41FA5}">
                      <a16:colId xmlns:a16="http://schemas.microsoft.com/office/drawing/2014/main" xmlns="" val="1988908947"/>
                    </a:ext>
                  </a:extLst>
                </a:gridCol>
                <a:gridCol w="1627218">
                  <a:extLst>
                    <a:ext uri="{9D8B030D-6E8A-4147-A177-3AD203B41FA5}">
                      <a16:colId xmlns:a16="http://schemas.microsoft.com/office/drawing/2014/main" xmlns="" val="227475596"/>
                    </a:ext>
                  </a:extLst>
                </a:gridCol>
                <a:gridCol w="1627218">
                  <a:extLst>
                    <a:ext uri="{9D8B030D-6E8A-4147-A177-3AD203B41FA5}">
                      <a16:colId xmlns:a16="http://schemas.microsoft.com/office/drawing/2014/main" xmlns="" val="1738608460"/>
                    </a:ext>
                  </a:extLst>
                </a:gridCol>
                <a:gridCol w="1333697">
                  <a:extLst>
                    <a:ext uri="{9D8B030D-6E8A-4147-A177-3AD203B41FA5}">
                      <a16:colId xmlns:a16="http://schemas.microsoft.com/office/drawing/2014/main" xmlns="" val="1753356917"/>
                    </a:ext>
                  </a:extLst>
                </a:gridCol>
                <a:gridCol w="1920742">
                  <a:extLst>
                    <a:ext uri="{9D8B030D-6E8A-4147-A177-3AD203B41FA5}">
                      <a16:colId xmlns:a16="http://schemas.microsoft.com/office/drawing/2014/main" xmlns="" val="3373499513"/>
                    </a:ext>
                  </a:extLst>
                </a:gridCol>
              </a:tblGrid>
              <a:tr h="581861">
                <a:tc gridSpan="6">
                  <a:txBody>
                    <a:bodyPr/>
                    <a:lstStyle/>
                    <a:p>
                      <a:pPr algn="ctr" fontAlgn="b"/>
                      <a:r>
                        <a:rPr lang="en-US" sz="1600" u="none" strike="noStrike" dirty="0">
                          <a:effectLst/>
                        </a:rPr>
                        <a:t>2018 QUAKER LAKE BUDGET QUARTERLY SUMMARY*</a:t>
                      </a:r>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23090485"/>
                  </a:ext>
                </a:extLst>
              </a:tr>
              <a:tr h="790528">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QUARTER 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QUARTER 3</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   QUARTER 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89069163"/>
                  </a:ext>
                </a:extLst>
              </a:tr>
              <a:tr h="790528">
                <a:tc>
                  <a:txBody>
                    <a:bodyPr/>
                    <a:lstStyle/>
                    <a:p>
                      <a:pPr algn="l" fontAlgn="b"/>
                      <a:r>
                        <a:rPr lang="en-US" sz="1600" b="1" u="none" strike="noStrike" dirty="0">
                          <a:effectLst/>
                        </a:rPr>
                        <a:t>PROJECTED CUMULATIVE NET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r" fontAlgn="b"/>
                      <a:r>
                        <a:rPr lang="en-US" sz="1600" u="none" strike="noStrike" dirty="0">
                          <a:effectLst/>
                        </a:rPr>
                        <a:t>$27,380.00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$40,524.00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$2,620.00</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r" fontAlgn="b"/>
                      <a:r>
                        <a:rPr lang="en-US" sz="1600" b="0" i="0" u="none" strike="noStrike" dirty="0">
                          <a:solidFill>
                            <a:srgbClr val="000000"/>
                          </a:solidFill>
                          <a:effectLst/>
                          <a:latin typeface="Book Antiqua" panose="02040602050305030304" pitchFamily="18" charset="0"/>
                        </a:rPr>
                        <a:t>$0.00</a:t>
                      </a: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60486969"/>
                  </a:ext>
                </a:extLst>
              </a:tr>
              <a:tr h="790528">
                <a:tc>
                  <a:txBody>
                    <a:bodyPr/>
                    <a:lstStyle/>
                    <a:p>
                      <a:pPr algn="l" fontAlgn="b"/>
                      <a:r>
                        <a:rPr lang="en-US" sz="1600" b="1" u="none" strike="noStrike" dirty="0">
                          <a:effectLst/>
                        </a:rPr>
                        <a:t>ACTUAL CUMULATIVE NET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a:txBody>
                    <a:bodyPr/>
                    <a:lstStyle/>
                    <a:p>
                      <a:pPr algn="r" fontAlgn="b"/>
                      <a:r>
                        <a:rPr lang="en-US" sz="1600" b="1" u="none" strike="noStrike" dirty="0">
                          <a:effectLst/>
                        </a:rPr>
                        <a:t>$65,818.28</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$108,716.35</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solidFill>
                            <a:schemeClr val="bg1"/>
                          </a:solidFill>
                          <a:effectLst/>
                        </a:rPr>
                        <a:t> $13,697.91</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n-US" sz="1600" b="1" u="none" strike="noStrike" dirty="0">
                          <a:effectLst/>
                        </a:rPr>
                        <a:t>        -$4,755.09</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23524253"/>
                  </a:ext>
                </a:extLst>
              </a:tr>
              <a:tr h="421348">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49708318"/>
                  </a:ext>
                </a:extLst>
              </a:tr>
              <a:tr h="822631">
                <a:tc gridSpan="6">
                  <a:txBody>
                    <a:bodyPr/>
                    <a:lstStyle/>
                    <a:p>
                      <a:pPr marL="0" indent="0" algn="l" fontAlgn="b">
                        <a:buFont typeface="Arial" panose="020B0604020202020204" pitchFamily="34" charset="0"/>
                        <a:buNone/>
                      </a:pPr>
                      <a:r>
                        <a:rPr lang="en-US" sz="1600" u="none" strike="noStrike" dirty="0">
                          <a:effectLst/>
                        </a:rPr>
                        <a:t>     *For future unexpected unfavorable variances, the QLC Board would access the "Balance Brought Forward" from </a:t>
                      </a:r>
                    </a:p>
                    <a:p>
                      <a:pPr marL="0" indent="0" algn="l" fontAlgn="b">
                        <a:buFont typeface="Arial" panose="020B0604020202020204" pitchFamily="34" charset="0"/>
                        <a:buNone/>
                      </a:pPr>
                      <a:r>
                        <a:rPr lang="en-US" sz="1600" u="none" strike="noStrike" dirty="0">
                          <a:effectLst/>
                        </a:rPr>
                        <a:t>      2018 ($40,366.04)</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0112394"/>
                  </a:ext>
                </a:extLst>
              </a:tr>
              <a:tr h="822631">
                <a:tc gridSpan="6">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9136495"/>
                  </a:ext>
                </a:extLst>
              </a:tr>
            </a:tbl>
          </a:graphicData>
        </a:graphic>
      </p:graphicFrame>
    </p:spTree>
    <p:extLst>
      <p:ext uri="{BB962C8B-B14F-4D97-AF65-F5344CB8AC3E}">
        <p14:creationId xmlns:p14="http://schemas.microsoft.com/office/powerpoint/2010/main" val="42291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578BE-3C04-4AC3-AD23-86D644472771}"/>
              </a:ext>
            </a:extLst>
          </p:cNvPr>
          <p:cNvSpPr>
            <a:spLocks noGrp="1"/>
          </p:cNvSpPr>
          <p:nvPr>
            <p:ph type="title"/>
          </p:nvPr>
        </p:nvSpPr>
        <p:spPr>
          <a:xfrm>
            <a:off x="609600" y="166353"/>
            <a:ext cx="10972800" cy="1915109"/>
          </a:xfrm>
        </p:spPr>
        <p:txBody>
          <a:bodyPr>
            <a:noAutofit/>
          </a:bodyPr>
          <a:lstStyle/>
          <a:p>
            <a:r>
              <a:rPr lang="en-US" sz="3600" dirty="0">
                <a:solidFill>
                  <a:schemeClr val="tx1"/>
                </a:solidFill>
              </a:rPr>
              <a:t>Quaker Lake Camp, LLC</a:t>
            </a:r>
            <a:br>
              <a:rPr lang="en-US" sz="3600" dirty="0">
                <a:solidFill>
                  <a:schemeClr val="tx1"/>
                </a:solidFill>
              </a:rPr>
            </a:br>
            <a:r>
              <a:rPr lang="en-US" sz="3600" dirty="0">
                <a:solidFill>
                  <a:schemeClr val="tx1"/>
                </a:solidFill>
              </a:rPr>
              <a:t>Conformance to Covenants/Donor Wishes for Expenditure of Trust Fund Income 2018 </a:t>
            </a:r>
          </a:p>
        </p:txBody>
      </p:sp>
      <p:sp>
        <p:nvSpPr>
          <p:cNvPr id="3" name="Content Placeholder 2">
            <a:extLst>
              <a:ext uri="{FF2B5EF4-FFF2-40B4-BE49-F238E27FC236}">
                <a16:creationId xmlns:a16="http://schemas.microsoft.com/office/drawing/2014/main" xmlns="" id="{F59D9560-A4AF-4432-9C1D-3A73319AED64}"/>
              </a:ext>
            </a:extLst>
          </p:cNvPr>
          <p:cNvSpPr>
            <a:spLocks noGrp="1"/>
          </p:cNvSpPr>
          <p:nvPr>
            <p:ph idx="1"/>
          </p:nvPr>
        </p:nvSpPr>
        <p:spPr>
          <a:xfrm>
            <a:off x="609600" y="2586788"/>
            <a:ext cx="10972800" cy="4115763"/>
          </a:xfrm>
        </p:spPr>
        <p:txBody>
          <a:bodyPr>
            <a:normAutofit/>
          </a:bodyPr>
          <a:lstStyle/>
          <a:p>
            <a:r>
              <a:rPr lang="en-US" sz="3200" dirty="0">
                <a:effectLst>
                  <a:outerShdw blurRad="38100" dist="38100" dir="2700000" algn="tl">
                    <a:srgbClr val="000000">
                      <a:alpha val="43137"/>
                    </a:srgbClr>
                  </a:outerShdw>
                </a:effectLst>
              </a:rPr>
              <a:t>Campership Funds - $4,881</a:t>
            </a:r>
          </a:p>
          <a:p>
            <a:pPr lvl="1"/>
            <a:r>
              <a:rPr lang="en-US" sz="2800" dirty="0">
                <a:effectLst>
                  <a:outerShdw blurRad="38100" dist="38100" dir="2700000" algn="tl">
                    <a:srgbClr val="000000">
                      <a:alpha val="43137"/>
                    </a:srgbClr>
                  </a:outerShdw>
                </a:effectLst>
              </a:rPr>
              <a:t>----</a:t>
            </a:r>
          </a:p>
          <a:p>
            <a:r>
              <a:rPr lang="en-US" sz="3200" dirty="0">
                <a:effectLst>
                  <a:outerShdw blurRad="38100" dist="38100" dir="2700000" algn="tl">
                    <a:srgbClr val="000000">
                      <a:alpha val="43137"/>
                    </a:srgbClr>
                  </a:outerShdw>
                </a:effectLst>
              </a:rPr>
              <a:t>Development Funds - $6,292</a:t>
            </a:r>
          </a:p>
          <a:p>
            <a:pPr lvl="1"/>
            <a:r>
              <a:rPr lang="en-US" sz="2800" dirty="0">
                <a:effectLst>
                  <a:outerShdw blurRad="38100" dist="38100" dir="2700000" algn="tl">
                    <a:srgbClr val="000000">
                      <a:alpha val="43137"/>
                    </a:srgbClr>
                  </a:outerShdw>
                </a:effectLst>
              </a:rPr>
              <a:t>----</a:t>
            </a:r>
          </a:p>
          <a:p>
            <a:r>
              <a:rPr lang="en-US" sz="3200" dirty="0">
                <a:effectLst>
                  <a:outerShdw blurRad="38100" dist="38100" dir="2700000" algn="tl">
                    <a:srgbClr val="000000">
                      <a:alpha val="43137"/>
                    </a:srgbClr>
                  </a:outerShdw>
                </a:effectLst>
              </a:rPr>
              <a:t>Operating Funds - $10,598</a:t>
            </a:r>
          </a:p>
          <a:p>
            <a:pPr lvl="1"/>
            <a:r>
              <a:rPr lang="en-US"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738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F80C2B-F148-47AD-9AB4-FDFEA6FCE6BF}"/>
              </a:ext>
            </a:extLst>
          </p:cNvPr>
          <p:cNvSpPr>
            <a:spLocks noGrp="1"/>
          </p:cNvSpPr>
          <p:nvPr>
            <p:ph type="title"/>
          </p:nvPr>
        </p:nvSpPr>
        <p:spPr/>
        <p:txBody>
          <a:bodyPr>
            <a:normAutofit fontScale="90000"/>
          </a:bodyPr>
          <a:lstStyle/>
          <a:p>
            <a:r>
              <a:rPr lang="en-US" dirty="0">
                <a:solidFill>
                  <a:schemeClr val="tx1"/>
                </a:solidFill>
              </a:rPr>
              <a:t>2018 Quaker Lake Camp, LLC Audit Review</a:t>
            </a:r>
          </a:p>
        </p:txBody>
      </p:sp>
      <p:sp>
        <p:nvSpPr>
          <p:cNvPr id="3" name="Content Placeholder 2">
            <a:extLst>
              <a:ext uri="{FF2B5EF4-FFF2-40B4-BE49-F238E27FC236}">
                <a16:creationId xmlns:a16="http://schemas.microsoft.com/office/drawing/2014/main" xmlns="" id="{254A1C90-7DC2-430B-A90C-155959855403}"/>
              </a:ext>
            </a:extLst>
          </p:cNvPr>
          <p:cNvSpPr>
            <a:spLocks noGrp="1"/>
          </p:cNvSpPr>
          <p:nvPr>
            <p:ph idx="1"/>
          </p:nvPr>
        </p:nvSpPr>
        <p:spPr>
          <a:xfrm>
            <a:off x="609600" y="2894028"/>
            <a:ext cx="10972800" cy="3415331"/>
          </a:xfrm>
        </p:spPr>
        <p:txBody>
          <a:bodyPr>
            <a:normAutofit/>
          </a:bodyPr>
          <a:lstStyle/>
          <a:p>
            <a:pPr marL="137160" indent="0" algn="ctr">
              <a:buNone/>
            </a:pPr>
            <a:r>
              <a:rPr lang="en-US" sz="3200" dirty="0"/>
              <a:t>The </a:t>
            </a:r>
            <a:r>
              <a:rPr lang="en-US" sz="3200" dirty="0">
                <a:effectLst>
                  <a:outerShdw blurRad="38100" dist="38100" dir="2700000" algn="tl">
                    <a:srgbClr val="000000">
                      <a:alpha val="43137"/>
                    </a:srgbClr>
                  </a:outerShdw>
                </a:effectLst>
              </a:rPr>
              <a:t>2018 Quaker Lake Camp, LLC audit is incorporated within the  NCYM, Inc. unified audit.</a:t>
            </a:r>
            <a:br>
              <a:rPr lang="en-US" sz="3200" dirty="0">
                <a:effectLst>
                  <a:outerShdw blurRad="38100" dist="38100" dir="2700000" algn="tl">
                    <a:srgbClr val="000000">
                      <a:alpha val="43137"/>
                    </a:srgbClr>
                  </a:outerShdw>
                </a:effectLst>
              </a:rPr>
            </a:br>
            <a:endParaRPr lang="en-US" sz="3200" dirty="0"/>
          </a:p>
        </p:txBody>
      </p:sp>
    </p:spTree>
    <p:extLst>
      <p:ext uri="{BB962C8B-B14F-4D97-AF65-F5344CB8AC3E}">
        <p14:creationId xmlns:p14="http://schemas.microsoft.com/office/powerpoint/2010/main" val="131391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915F9-83BC-4F08-8627-4708CAF2F250}"/>
              </a:ext>
            </a:extLst>
          </p:cNvPr>
          <p:cNvSpPr>
            <a:spLocks noGrp="1"/>
          </p:cNvSpPr>
          <p:nvPr>
            <p:ph type="title"/>
          </p:nvPr>
        </p:nvSpPr>
        <p:spPr>
          <a:xfrm>
            <a:off x="609600" y="1563942"/>
            <a:ext cx="10972800" cy="1143000"/>
          </a:xfrm>
        </p:spPr>
        <p:txBody>
          <a:bodyPr>
            <a:normAutofit/>
          </a:bodyPr>
          <a:lstStyle/>
          <a:p>
            <a:r>
              <a:rPr lang="en-US" sz="4000" dirty="0">
                <a:solidFill>
                  <a:schemeClr val="tx1"/>
                </a:solidFill>
              </a:rPr>
              <a:t>Quaker Lake Camp Foundation</a:t>
            </a:r>
          </a:p>
        </p:txBody>
      </p:sp>
      <p:sp>
        <p:nvSpPr>
          <p:cNvPr id="3" name="TextBox 2">
            <a:extLst>
              <a:ext uri="{FF2B5EF4-FFF2-40B4-BE49-F238E27FC236}">
                <a16:creationId xmlns:a16="http://schemas.microsoft.com/office/drawing/2014/main" xmlns="" id="{C7793596-E5AB-43B9-A6D4-3F556A280E6C}"/>
              </a:ext>
            </a:extLst>
          </p:cNvPr>
          <p:cNvSpPr txBox="1"/>
          <p:nvPr/>
        </p:nvSpPr>
        <p:spPr>
          <a:xfrm>
            <a:off x="386499" y="3429000"/>
            <a:ext cx="11321591" cy="1692771"/>
          </a:xfrm>
          <a:prstGeom prst="rect">
            <a:avLst/>
          </a:prstGeom>
          <a:noFill/>
        </p:spPr>
        <p:txBody>
          <a:bodyPr wrap="square" rtlCol="0">
            <a:spAutoFit/>
          </a:bodyPr>
          <a:lstStyle/>
          <a:p>
            <a:r>
              <a:rPr lang="en-US" sz="2600" i="1" dirty="0">
                <a:solidFill>
                  <a:srgbClr val="FFFF00"/>
                </a:solidFill>
              </a:rPr>
              <a:t>Joyce Wolford, Director of the QLC Foundation, shared that the Foundation has been confirmed as a 501(c)(3) and received their North Carolina solicitation license. The Foundation’s primary purpose is to build an endowment for the support of Quaker Lake Camp.</a:t>
            </a:r>
          </a:p>
        </p:txBody>
      </p:sp>
    </p:spTree>
    <p:extLst>
      <p:ext uri="{BB962C8B-B14F-4D97-AF65-F5344CB8AC3E}">
        <p14:creationId xmlns:p14="http://schemas.microsoft.com/office/powerpoint/2010/main" val="167763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182915</TotalTime>
  <Words>6410</Words>
  <Application>Microsoft Office PowerPoint</Application>
  <PresentationFormat>Custom</PresentationFormat>
  <Paragraphs>1024</Paragraphs>
  <Slides>131</Slides>
  <Notes>93</Notes>
  <HiddenSlides>0</HiddenSlides>
  <MMClips>0</MMClips>
  <ScaleCrop>false</ScaleCrop>
  <HeadingPairs>
    <vt:vector size="4" baseType="variant">
      <vt:variant>
        <vt:lpstr>Theme</vt:lpstr>
      </vt:variant>
      <vt:variant>
        <vt:i4>2</vt:i4>
      </vt:variant>
      <vt:variant>
        <vt:lpstr>Slide Titles</vt:lpstr>
      </vt:variant>
      <vt:variant>
        <vt:i4>131</vt:i4>
      </vt:variant>
    </vt:vector>
  </HeadingPairs>
  <TitlesOfParts>
    <vt:vector size="133" baseType="lpstr">
      <vt:lpstr>Apex</vt:lpstr>
      <vt:lpstr>Office Theme</vt:lpstr>
      <vt:lpstr>PowerPoint Presentation</vt:lpstr>
      <vt:lpstr>Opening Minute/Devotional  Judy Ritter NCYM, Inc. Board </vt:lpstr>
      <vt:lpstr>PowerPoint Presentation</vt:lpstr>
      <vt:lpstr>NCYM, Inc. [an integrated auxiliary  of two associations of meetings (churches)]</vt:lpstr>
      <vt:lpstr>  </vt:lpstr>
      <vt:lpstr>Responsibilities of NCYM, Inc.</vt:lpstr>
      <vt:lpstr>NCYM, Inc. Board 2018 - 2022</vt:lpstr>
      <vt:lpstr>2018 &amp; 2019 NCYM, Inc. Board Officers</vt:lpstr>
      <vt:lpstr>NCYM Pension Plan Buyout Costs</vt:lpstr>
      <vt:lpstr>2017-2018 NCYM/NCYM, Inc.  Transition Costs (thru 12/31/18) </vt:lpstr>
      <vt:lpstr>2017-2019 NCYM/NCYM, Inc.  Transition Costs thru 9/30/19 </vt:lpstr>
      <vt:lpstr>NCYM/NCYM, Inc.  Transition Costs </vt:lpstr>
      <vt:lpstr>PowerPoint Presentation</vt:lpstr>
      <vt:lpstr>NCYM, Inc. Unified Audit  and Financial Review  Gwen Taylor NCYM, Inc. Treasurer</vt:lpstr>
      <vt:lpstr>NCYM, Inc. Unified Audit  2018 Fiscal Year </vt:lpstr>
      <vt:lpstr>Auditor’s Opinion NCYM, Inc. 2018 Fiscal Year Unified* Audit</vt:lpstr>
      <vt:lpstr>2018 NCYM, Inc. Unified Audit Review</vt:lpstr>
      <vt:lpstr>2018 NCYM, Inc. Unified Audit Review</vt:lpstr>
      <vt:lpstr>2018 NCYM, Inc. Unified Audit Review</vt:lpstr>
      <vt:lpstr>2018 NCYM, Inc.  Budgeted Expenses*</vt:lpstr>
      <vt:lpstr>2018 NCYM, Inc.  Budgeted Income* </vt:lpstr>
      <vt:lpstr>2018 NCYM, Inc.  Budget Performance </vt:lpstr>
      <vt:lpstr>PowerPoint Presentation</vt:lpstr>
      <vt:lpstr>NCYM, Inc. Real Estate Update  Ken Hill NCYM, Inc. Board</vt:lpstr>
      <vt:lpstr>NCYM, Inc. Real Estate Update </vt:lpstr>
      <vt:lpstr>NCYM, Inc. Real Estate Update </vt:lpstr>
      <vt:lpstr>PowerPoint Presentation</vt:lpstr>
      <vt:lpstr>Dr. J. R. Williams Grant Refunds Christian Vocations Loan Repayments  Mary Anna McCullen NCYM, Inc. Board  </vt:lpstr>
      <vt:lpstr>Dr. J. R. Williams Grant Refunds Cumulative 12/31/18 </vt:lpstr>
      <vt:lpstr>Dr. J. R. Williams Grant Refunds Cumulative 10/31/19 </vt:lpstr>
      <vt:lpstr>Dr. J. R. Williams Grant Refunds </vt:lpstr>
      <vt:lpstr>Christian Vocations Loan Repayments 12/31/18 </vt:lpstr>
      <vt:lpstr>Christian Vocations Loan Repayments 12/31/18 </vt:lpstr>
      <vt:lpstr>Christian Vocations Loan Repayments 9/30/19 </vt:lpstr>
      <vt:lpstr>PowerPoint Presentation</vt:lpstr>
      <vt:lpstr>MOWA Choctaw Friends Center  Don Farlow NCYM, Inc. Board</vt:lpstr>
      <vt:lpstr>MOWA-Choctaw Friends Center 2018 Annual Meeting Transfer of Property and Program</vt:lpstr>
      <vt:lpstr>MOWA-Choctaw Friends Center Subsequent to 2018 Annual Meeting </vt:lpstr>
      <vt:lpstr>MOWA-Choctaw Friends Center Subsequent to 2018 Annual Meeting </vt:lpstr>
      <vt:lpstr>MOWA-Choctaw Friends Center Subsequent to 2018 Annual Meeting </vt:lpstr>
      <vt:lpstr>MOWA-Choctaw Friends Center 2018 Fiscal Year </vt:lpstr>
      <vt:lpstr>MOWA-Choctaw Friends Center</vt:lpstr>
      <vt:lpstr>  2018 North Carolina  MOWA Choctaw Friends Center Audit Review   The 2018 MOWA Choctaw Friends Center audit is incorporated within the  NCYM, Inc. portion of the unified audit.      </vt:lpstr>
      <vt:lpstr>  </vt:lpstr>
      <vt:lpstr>PowerPoint Presentation</vt:lpstr>
      <vt:lpstr>Cemeteries Owned/Under the Care of  NCYM, Inc. (formerly the NCYM Cemetery Committee)   Kevin Smitherman NCYM, Inc. Board  Kevin was unable to be present and Don Farlow presented the report.</vt:lpstr>
      <vt:lpstr> Cemeteries Owned/Under the Care of  NCYM, Inc. (formerly the NCYM Cemetery Committee)  Purpose </vt:lpstr>
      <vt:lpstr>Cemeteries Owned/Under the Care of  NCYM, Inc.  2018 Fiscal Year  </vt:lpstr>
      <vt:lpstr> Cemeteries Owned/Under the Care of  NCYM, Inc. </vt:lpstr>
      <vt:lpstr>PowerPoint Presentation</vt:lpstr>
      <vt:lpstr>At the direction of our insurer, “Cemetery Hours” signs were placed at the cemeteries owned by NCYM, Inc. * </vt:lpstr>
      <vt:lpstr>Old Quaker Cemetery, Galax, VA aka Mt. Pleasant Cemetery aka Chestnut Creek Cemetery</vt:lpstr>
      <vt:lpstr>Old Quaker Cemetery </vt:lpstr>
      <vt:lpstr> Cemeteries Owned/Under the Care of  NCYM, Inc. </vt:lpstr>
      <vt:lpstr>PowerPoint Presentation</vt:lpstr>
      <vt:lpstr>North Carolina  Friends Disaster Service, LLC  Walter Shore Gary Dodson Allen Gibson  NC FDS Co-Coordinators </vt:lpstr>
      <vt:lpstr>North Carolina  Friends Disaster Service, LLC  Purpose</vt:lpstr>
      <vt:lpstr>North Carolina  Friends Disaster Service, LLC Board Thru 12/31/22</vt:lpstr>
      <vt:lpstr>North Carolina  Friends Disaster Service, LLC Officers 12/31/18</vt:lpstr>
      <vt:lpstr>North Carolina  Friends Disaster Service, LLC Officers 9/30/19</vt:lpstr>
      <vt:lpstr>North Carolina  Friends Disaster Service, LLC 2018 Fiscal Year  </vt:lpstr>
      <vt:lpstr>  2018 North Carolina  Friends Disaster Service, LLC Audit Review   The 2018 Friends Disaster Service, LLC audit is incorporated within the  NCYM, Inc. portion of the unified audit.     </vt:lpstr>
      <vt:lpstr>North Carolina  Friends Disaster Service, LLC  Projects</vt:lpstr>
      <vt:lpstr>Swansboro – Jacksonville, NC May 2019</vt:lpstr>
      <vt:lpstr>Swansboro – Jacksonville, NC May 2019  Wiley Shore’s final NC FDS project.</vt:lpstr>
      <vt:lpstr>PowerPoint Presentation</vt:lpstr>
      <vt:lpstr>PowerPoint Presentation</vt:lpstr>
      <vt:lpstr>NCYM Funds, LLC  (Trustees of Trust Funds)  Dick Coe NCYM Funds Secretary / Treasurer</vt:lpstr>
      <vt:lpstr>NCYM Funds, LLC Purpose</vt:lpstr>
      <vt:lpstr>NCYM Funds, LLC Trustees 2018 - 2022</vt:lpstr>
      <vt:lpstr>2019 NCYM Funds, LLC Officers</vt:lpstr>
      <vt:lpstr>NCYM Funds, LLC  2018 Fiscal Year Audit</vt:lpstr>
      <vt:lpstr>Auditor’s Opinion NCYM Funds, LLC 2018 Fiscal Year Audit</vt:lpstr>
      <vt:lpstr>2018 NCYM Funds, LLC Audit Review</vt:lpstr>
      <vt:lpstr>2018 NCYM Funds, LLC Audit Review</vt:lpstr>
      <vt:lpstr>2018 NCYM Funds, LLC Audit Review</vt:lpstr>
      <vt:lpstr>Additions to General Trust Fund 2018 FY* (April 1, 2018 – December 31, 2018) </vt:lpstr>
      <vt:lpstr>General Trust Fund  2018FY Investment Performance (April 1, 2018 – December 31, 2018) </vt:lpstr>
      <vt:lpstr>General Trust Fund Association Payout 2018, 2019, 2020</vt:lpstr>
      <vt:lpstr>2019 General Trust Fund Income Payout</vt:lpstr>
      <vt:lpstr>2020 General Trust Fund Income Payout</vt:lpstr>
      <vt:lpstr>Unrestricted Investment Accounts 6/30/19*</vt:lpstr>
      <vt:lpstr>PowerPoint Presentation</vt:lpstr>
      <vt:lpstr>Emmett C. Edgerton Fund</vt:lpstr>
      <vt:lpstr>NCYM Funds, LLC Conformance to Operating Agreement</vt:lpstr>
      <vt:lpstr>PowerPoint Presentation</vt:lpstr>
      <vt:lpstr>Quaker Lake Camp, LLC   Tyler Surratt, Chair Heather Varner, Executive Director Joyce Wolford, QLC Foundation</vt:lpstr>
      <vt:lpstr>Quaker Lake Camp, LLC Board 2018 - 2022</vt:lpstr>
      <vt:lpstr>Quaker Lake Camp, LLC Board Officers</vt:lpstr>
      <vt:lpstr>Quaker Lake Camp Purpose</vt:lpstr>
      <vt:lpstr>Quaker Lake Camp, LLC 2018 Budget</vt:lpstr>
      <vt:lpstr>Quaker Lake Camp, LLC  2018 Income </vt:lpstr>
      <vt:lpstr>Quaker Lake Camp, LLC   2018 Conformance to Operating/Lease Agreements</vt:lpstr>
      <vt:lpstr>Quaker Lake Camp, LLC  2018 Conformance to Operating Agreement</vt:lpstr>
      <vt:lpstr>Quaker Lake Camp, LLC   2018 Conformance to Operating Agreement</vt:lpstr>
      <vt:lpstr>Quaker Lake Camp, LLC    2018 Conformance to Operating Agreement</vt:lpstr>
      <vt:lpstr>Quaker Lake Camp, LLC Conformance to Covenants/Donor Wishes for Expenditure of Trust Fund Income 2018 </vt:lpstr>
      <vt:lpstr>2018 Quaker Lake Camp, LLC Audit Review</vt:lpstr>
      <vt:lpstr>Quaker Lake Camp Foundation</vt:lpstr>
      <vt:lpstr>PowerPoint Presentation</vt:lpstr>
      <vt:lpstr>  </vt:lpstr>
      <vt:lpstr>North Carolina Fellowship of Friends  Frank Massey NCFF Clerk</vt:lpstr>
      <vt:lpstr>North Carolina Fellowship of Friends</vt:lpstr>
      <vt:lpstr> NC Fellowship of Friends  Organization </vt:lpstr>
      <vt:lpstr> NC Fellowship of Friends 2018 Trust Fund Income &amp; Expenses </vt:lpstr>
      <vt:lpstr> NC Fellowship of Friends 2018 Trust Fund Income &amp; Expenses </vt:lpstr>
      <vt:lpstr> NCFF Report to NCYM, Inc. On 2019 Activities </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On 2019 Activities</vt:lpstr>
      <vt:lpstr>NCFF Report to NCYM, Inc. Church Extension: Bethel Friends</vt:lpstr>
      <vt:lpstr>NCFF Report to NCYM, Inc. On 2019 Activities: Bethel Friends</vt:lpstr>
      <vt:lpstr>NCFF Report to NCYM, Inc. On 2019 Activities: Bethel Friends</vt:lpstr>
      <vt:lpstr>NCFF Report to NCYM, Inc. On 2019 Activities: Bethel Friends</vt:lpstr>
      <vt:lpstr>NCFF Report to NCYM, Inc. On 2019 Activities: Bethel Friends</vt:lpstr>
      <vt:lpstr>North Carolina Fellowship of Friends 2018 Audit</vt:lpstr>
      <vt:lpstr>PowerPoint Presentation</vt:lpstr>
      <vt:lpstr>Friends Church of North Carolina   Roger Greene FCNC Clerk</vt:lpstr>
      <vt:lpstr>Friends Church of North Carolina 2018 Audit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Farlow</dc:creator>
  <cp:lastModifiedBy>Frank C Massey</cp:lastModifiedBy>
  <cp:revision>568</cp:revision>
  <cp:lastPrinted>2019-10-16T12:50:43Z</cp:lastPrinted>
  <dcterms:created xsi:type="dcterms:W3CDTF">2018-06-24T14:12:14Z</dcterms:created>
  <dcterms:modified xsi:type="dcterms:W3CDTF">2020-01-14T15:56:10Z</dcterms:modified>
</cp:coreProperties>
</file>